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59" r:id="rId5"/>
    <p:sldId id="261" r:id="rId6"/>
    <p:sldId id="258" r:id="rId7"/>
    <p:sldId id="262" r:id="rId8"/>
    <p:sldId id="275" r:id="rId9"/>
    <p:sldId id="268" r:id="rId10"/>
    <p:sldId id="270" r:id="rId11"/>
    <p:sldId id="271" r:id="rId12"/>
    <p:sldId id="269" r:id="rId13"/>
    <p:sldId id="267" r:id="rId14"/>
    <p:sldId id="274" r:id="rId15"/>
    <p:sldId id="263" r:id="rId16"/>
    <p:sldId id="264" r:id="rId17"/>
    <p:sldId id="272" r:id="rId18"/>
    <p:sldId id="273" r:id="rId19"/>
    <p:sldId id="265" r:id="rId20"/>
    <p:sldId id="26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4a>
</file>

<file path=ppt/media/media12.m4a>
</file>

<file path=ppt/media/media18.m4a>
</file>

<file path=ppt/media/media3.m4a>
</file>

<file path=ppt/media/media5.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F4894-40EE-44FF-7818-644A776899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99C3D04-B6BF-34C8-625C-7B59CD5D6E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9D23517-E9AA-5B03-1DBB-14E4DEE4B18F}"/>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5" name="Footer Placeholder 4">
            <a:extLst>
              <a:ext uri="{FF2B5EF4-FFF2-40B4-BE49-F238E27FC236}">
                <a16:creationId xmlns:a16="http://schemas.microsoft.com/office/drawing/2014/main" id="{47D4C226-3515-3C7D-1772-D849731C331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81AD27-3307-9D1A-7A8D-D63E3D0A3B0F}"/>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1249540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99591-D2B1-702D-AC0F-894E06EEC4E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0D6240C-3236-17EB-8D3C-FDE94134F3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AF20BA-6369-7100-6166-2BD4230A78DC}"/>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5" name="Footer Placeholder 4">
            <a:extLst>
              <a:ext uri="{FF2B5EF4-FFF2-40B4-BE49-F238E27FC236}">
                <a16:creationId xmlns:a16="http://schemas.microsoft.com/office/drawing/2014/main" id="{ABC3ADD2-5A50-238F-CFAD-C410EDFB91E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319DBB-485A-02CA-67C1-6CA1635DAB2F}"/>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2142009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8F570A-B9A2-5E95-D4BD-2DB539FB0E0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D03AF8E-AB2B-DF56-6825-930878BFFB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9EF2B4-6A83-67A9-7503-66066EF1005F}"/>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5" name="Footer Placeholder 4">
            <a:extLst>
              <a:ext uri="{FF2B5EF4-FFF2-40B4-BE49-F238E27FC236}">
                <a16:creationId xmlns:a16="http://schemas.microsoft.com/office/drawing/2014/main" id="{FE125589-95B8-91AF-08D3-EBCF393ACF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0DF63D-EB31-147D-3AAB-19C1ED354FBE}"/>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4069693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7B5CB-D144-C2CD-4571-1DF3CFDDE95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ED820DA-0AC5-E3E7-6F8A-024D18EE4D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5BF1A6-EA75-2E99-1287-FA8911C1FB8A}"/>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5" name="Footer Placeholder 4">
            <a:extLst>
              <a:ext uri="{FF2B5EF4-FFF2-40B4-BE49-F238E27FC236}">
                <a16:creationId xmlns:a16="http://schemas.microsoft.com/office/drawing/2014/main" id="{599E4555-5908-0A30-EE33-DB54D267E7B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79A4220-B668-3F63-C448-0ED96ADBEE7C}"/>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3663820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67AF1-4EE3-D664-2AFC-33304817BF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6318849-43FA-2F3A-BB86-1DEB0304CB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558262-12E2-AB5C-CF11-16F43E303936}"/>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5" name="Footer Placeholder 4">
            <a:extLst>
              <a:ext uri="{FF2B5EF4-FFF2-40B4-BE49-F238E27FC236}">
                <a16:creationId xmlns:a16="http://schemas.microsoft.com/office/drawing/2014/main" id="{F4A633B3-7E4A-8B80-5C23-5686B348B82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B98636-A4F0-F6DA-B97B-73B5509EB3E2}"/>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4191983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4165B-A90F-8686-A8E0-878CF2FECAE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2B0D789-A235-F77C-3DE8-7248036E9B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E41BA9E-6CD7-1A3F-6BCF-F55182F834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C7AEC47-C2FF-7674-F7BD-51C696C75E81}"/>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6" name="Footer Placeholder 5">
            <a:extLst>
              <a:ext uri="{FF2B5EF4-FFF2-40B4-BE49-F238E27FC236}">
                <a16:creationId xmlns:a16="http://schemas.microsoft.com/office/drawing/2014/main" id="{C25C2C3C-8ADE-18B2-3BF6-2C3E9863C52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5DEA03A-E5CF-9D5A-BDBE-2C7FFECD669D}"/>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1740735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8F005-FC89-CD7A-0198-B933D20D7B7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F481090-A937-6C80-F1A9-F3D0E5CB3F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7A8222-08F5-688F-1AAB-14A44092FB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DE71238-E20C-979B-A411-8E09075C11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AE8FC5-18A2-45A9-2236-411995B0C34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A99FD8E-11E7-7F84-BB4D-AFFDECFBE3EA}"/>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8" name="Footer Placeholder 7">
            <a:extLst>
              <a:ext uri="{FF2B5EF4-FFF2-40B4-BE49-F238E27FC236}">
                <a16:creationId xmlns:a16="http://schemas.microsoft.com/office/drawing/2014/main" id="{B6A10743-B2AA-508E-0868-28138E023C2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E9763B7-F0A7-5478-66A8-B3F8D0C6E3D1}"/>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81673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241E9-A433-A9B6-3C3D-401885603A2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71EA765-B4B4-F4C9-0C2B-60F8809D7604}"/>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4" name="Footer Placeholder 3">
            <a:extLst>
              <a:ext uri="{FF2B5EF4-FFF2-40B4-BE49-F238E27FC236}">
                <a16:creationId xmlns:a16="http://schemas.microsoft.com/office/drawing/2014/main" id="{7F960037-E87F-BD80-4278-B1C50CC5E69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36124F9-20D8-ACBB-228D-84DF5D23082B}"/>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124521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55199F-507B-76CB-162F-2CF2FF45526D}"/>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3" name="Footer Placeholder 2">
            <a:extLst>
              <a:ext uri="{FF2B5EF4-FFF2-40B4-BE49-F238E27FC236}">
                <a16:creationId xmlns:a16="http://schemas.microsoft.com/office/drawing/2014/main" id="{5CBF2951-3A02-6D29-6EE1-84CBF752B5E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A38F987-6F1C-BE04-BC7B-66F63C255058}"/>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2050833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D1846-081D-7ABD-9D69-685E2101E5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F67289F-355F-6AC8-F07E-13153ADD1A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D1AD1F6-39DC-674B-5CA9-15F07300C5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5E6E62-3D3B-302C-C324-491587B3E320}"/>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6" name="Footer Placeholder 5">
            <a:extLst>
              <a:ext uri="{FF2B5EF4-FFF2-40B4-BE49-F238E27FC236}">
                <a16:creationId xmlns:a16="http://schemas.microsoft.com/office/drawing/2014/main" id="{75E36E4A-8FBE-1281-744F-FA3DB6FEC67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5F2007D-917C-E41D-DF29-661457FA579C}"/>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1017617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F757F-1E0A-FEA4-4135-E02662CF61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C64732F-F7B6-649F-B9FF-8D76F65BE8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F7848F4-4532-189F-1F9C-F526539534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BFBA42-FBA3-4941-541C-402C739CC7D0}"/>
              </a:ext>
            </a:extLst>
          </p:cNvPr>
          <p:cNvSpPr>
            <a:spLocks noGrp="1"/>
          </p:cNvSpPr>
          <p:nvPr>
            <p:ph type="dt" sz="half" idx="10"/>
          </p:nvPr>
        </p:nvSpPr>
        <p:spPr/>
        <p:txBody>
          <a:bodyPr/>
          <a:lstStyle/>
          <a:p>
            <a:fld id="{2AA2DB73-66FC-4137-BD0C-547790198867}" type="datetimeFigureOut">
              <a:rPr lang="en-IN" smtClean="0"/>
              <a:t>04-05-2023</a:t>
            </a:fld>
            <a:endParaRPr lang="en-IN"/>
          </a:p>
        </p:txBody>
      </p:sp>
      <p:sp>
        <p:nvSpPr>
          <p:cNvPr id="6" name="Footer Placeholder 5">
            <a:extLst>
              <a:ext uri="{FF2B5EF4-FFF2-40B4-BE49-F238E27FC236}">
                <a16:creationId xmlns:a16="http://schemas.microsoft.com/office/drawing/2014/main" id="{E4060E66-2928-4147-9DDF-8B15AD06729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FCC4F08-D537-26E5-D2AD-26D52EF8DFB1}"/>
              </a:ext>
            </a:extLst>
          </p:cNvPr>
          <p:cNvSpPr>
            <a:spLocks noGrp="1"/>
          </p:cNvSpPr>
          <p:nvPr>
            <p:ph type="sldNum" sz="quarter" idx="12"/>
          </p:nvPr>
        </p:nvSpPr>
        <p:spPr/>
        <p:txBody>
          <a:bodyPr/>
          <a:lstStyle/>
          <a:p>
            <a:fld id="{69C4F1CC-3772-46B9-B1B1-55E2775AD7A5}" type="slidenum">
              <a:rPr lang="en-IN" smtClean="0"/>
              <a:t>‹#›</a:t>
            </a:fld>
            <a:endParaRPr lang="en-IN"/>
          </a:p>
        </p:txBody>
      </p:sp>
    </p:spTree>
    <p:extLst>
      <p:ext uri="{BB962C8B-B14F-4D97-AF65-F5344CB8AC3E}">
        <p14:creationId xmlns:p14="http://schemas.microsoft.com/office/powerpoint/2010/main" val="3091344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F0210E-676A-6566-B5F1-3E5E9A50E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C0E0839-6403-8BF0-CD69-CD52FE3CCB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48A1ED-C91D-3902-6D72-D995F47226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A2DB73-66FC-4137-BD0C-547790198867}" type="datetimeFigureOut">
              <a:rPr lang="en-IN" smtClean="0"/>
              <a:t>04-05-2023</a:t>
            </a:fld>
            <a:endParaRPr lang="en-IN"/>
          </a:p>
        </p:txBody>
      </p:sp>
      <p:sp>
        <p:nvSpPr>
          <p:cNvPr id="5" name="Footer Placeholder 4">
            <a:extLst>
              <a:ext uri="{FF2B5EF4-FFF2-40B4-BE49-F238E27FC236}">
                <a16:creationId xmlns:a16="http://schemas.microsoft.com/office/drawing/2014/main" id="{BFAC0F8F-45A1-88EB-73B6-DCF84360A5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506012C-305B-E148-B734-221FA754EC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C4F1CC-3772-46B9-B1B1-55E2775AD7A5}" type="slidenum">
              <a:rPr lang="en-IN" smtClean="0"/>
              <a:t>‹#›</a:t>
            </a:fld>
            <a:endParaRPr lang="en-IN"/>
          </a:p>
        </p:txBody>
      </p:sp>
    </p:spTree>
    <p:extLst>
      <p:ext uri="{BB962C8B-B14F-4D97-AF65-F5344CB8AC3E}">
        <p14:creationId xmlns:p14="http://schemas.microsoft.com/office/powerpoint/2010/main" val="20352175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hyperlink" Target="https://www.kaggle.com/datasets/ranitsarkar01/porter-delivery-time-estimation"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jpeg"/><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7BFB1-B842-A5E7-D9E7-BE164559DC66}"/>
              </a:ext>
            </a:extLst>
          </p:cNvPr>
          <p:cNvSpPr>
            <a:spLocks noGrp="1"/>
          </p:cNvSpPr>
          <p:nvPr>
            <p:ph type="ctrTitle"/>
          </p:nvPr>
        </p:nvSpPr>
        <p:spPr/>
        <p:txBody>
          <a:bodyPr/>
          <a:lstStyle/>
          <a:p>
            <a:r>
              <a:rPr lang="en-US" sz="6000" dirty="0"/>
              <a:t>BIG DATA ANALYTICS FOR COMPETITIVE ADVANTAGE</a:t>
            </a:r>
            <a:endParaRPr lang="en-IN" dirty="0"/>
          </a:p>
        </p:txBody>
      </p:sp>
      <p:sp>
        <p:nvSpPr>
          <p:cNvPr id="3" name="Subtitle 2">
            <a:extLst>
              <a:ext uri="{FF2B5EF4-FFF2-40B4-BE49-F238E27FC236}">
                <a16:creationId xmlns:a16="http://schemas.microsoft.com/office/drawing/2014/main" id="{D3CFD237-1B05-DAF6-FA9D-EFABE7584657}"/>
              </a:ext>
            </a:extLst>
          </p:cNvPr>
          <p:cNvSpPr>
            <a:spLocks noGrp="1"/>
          </p:cNvSpPr>
          <p:nvPr>
            <p:ph type="subTitle" idx="1"/>
          </p:nvPr>
        </p:nvSpPr>
        <p:spPr/>
        <p:txBody>
          <a:bodyPr/>
          <a:lstStyle/>
          <a:p>
            <a:r>
              <a:rPr lang="en-US" dirty="0"/>
              <a:t>FINAL TERM PROJECT – Porter Delivery Time Estimation</a:t>
            </a:r>
          </a:p>
          <a:p>
            <a:endParaRPr lang="en-IN" dirty="0"/>
          </a:p>
        </p:txBody>
      </p:sp>
      <p:pic>
        <p:nvPicPr>
          <p:cNvPr id="6" name="Recorded Sound">
            <a:hlinkClick r:id="" action="ppaction://media"/>
            <a:extLst>
              <a:ext uri="{FF2B5EF4-FFF2-40B4-BE49-F238E27FC236}">
                <a16:creationId xmlns:a16="http://schemas.microsoft.com/office/drawing/2014/main" id="{2119727F-EDF6-13E2-9286-5166829667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981721" y="715963"/>
            <a:ext cx="406400" cy="406400"/>
          </a:xfrm>
          <a:prstGeom prst="rect">
            <a:avLst/>
          </a:prstGeom>
        </p:spPr>
      </p:pic>
    </p:spTree>
    <p:extLst>
      <p:ext uri="{BB962C8B-B14F-4D97-AF65-F5344CB8AC3E}">
        <p14:creationId xmlns:p14="http://schemas.microsoft.com/office/powerpoint/2010/main" val="3673084202"/>
      </p:ext>
    </p:extLst>
  </p:cSld>
  <p:clrMapOvr>
    <a:masterClrMapping/>
  </p:clrMapOvr>
  <mc:AlternateContent xmlns:mc="http://schemas.openxmlformats.org/markup-compatibility/2006">
    <mc:Choice xmlns:p14="http://schemas.microsoft.com/office/powerpoint/2010/main" Requires="p14">
      <p:transition spd="slow" p14:dur="2000" advTm="11411"/>
    </mc:Choice>
    <mc:Fallback>
      <p:transition spd="slow" advTm="11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41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640080" y="325369"/>
            <a:ext cx="4368602" cy="1956841"/>
          </a:xfrm>
        </p:spPr>
        <p:txBody>
          <a:bodyPr anchor="b">
            <a:normAutofit/>
          </a:bodyPr>
          <a:lstStyle/>
          <a:p>
            <a:r>
              <a:rPr lang="en-US" sz="5400"/>
              <a:t>Visualizations</a:t>
            </a:r>
            <a:endParaRPr lang="en-IN" sz="5400"/>
          </a:p>
        </p:txBody>
      </p:sp>
      <p:sp>
        <p:nvSpPr>
          <p:cNvPr id="14"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7B1DA261-831A-C00E-D63C-4D2C97869389}"/>
              </a:ext>
            </a:extLst>
          </p:cNvPr>
          <p:cNvSpPr>
            <a:spLocks noGrp="1"/>
          </p:cNvSpPr>
          <p:nvPr>
            <p:ph idx="1"/>
          </p:nvPr>
        </p:nvSpPr>
        <p:spPr>
          <a:xfrm>
            <a:off x="640080" y="2872899"/>
            <a:ext cx="4243589" cy="3320668"/>
          </a:xfrm>
        </p:spPr>
        <p:txBody>
          <a:bodyPr>
            <a:normAutofit/>
          </a:bodyPr>
          <a:lstStyle/>
          <a:p>
            <a:r>
              <a:rPr lang="en-US" sz="2200" dirty="0"/>
              <a:t>This graph shows us the count distribution of various order protocols </a:t>
            </a:r>
            <a:r>
              <a:rPr lang="en-US" sz="2200" dirty="0" err="1"/>
              <a:t>i.e</a:t>
            </a:r>
            <a:r>
              <a:rPr lang="en-US" sz="2200" dirty="0"/>
              <a:t> how they have placed the order</a:t>
            </a:r>
          </a:p>
          <a:p>
            <a:pPr marL="0" indent="0">
              <a:buNone/>
            </a:pPr>
            <a:endParaRPr lang="en-US" sz="2200" dirty="0"/>
          </a:p>
          <a:p>
            <a:pPr marL="0" indent="0">
              <a:buNone/>
            </a:pPr>
            <a:endParaRPr lang="en-US" sz="2200" dirty="0"/>
          </a:p>
        </p:txBody>
      </p:sp>
      <p:pic>
        <p:nvPicPr>
          <p:cNvPr id="4" name="Picture 3">
            <a:extLst>
              <a:ext uri="{FF2B5EF4-FFF2-40B4-BE49-F238E27FC236}">
                <a16:creationId xmlns:a16="http://schemas.microsoft.com/office/drawing/2014/main" id="{70B5A60E-F44D-C842-8D85-127FF8911D17}"/>
              </a:ext>
            </a:extLst>
          </p:cNvPr>
          <p:cNvPicPr>
            <a:picLocks noChangeAspect="1"/>
          </p:cNvPicPr>
          <p:nvPr/>
        </p:nvPicPr>
        <p:blipFill rotWithShape="1">
          <a:blip r:embed="rId4"/>
          <a:srcRect r="847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3" name="Recorded Sound">
            <a:hlinkClick r:id="" action="ppaction://media"/>
            <a:extLst>
              <a:ext uri="{FF2B5EF4-FFF2-40B4-BE49-F238E27FC236}">
                <a16:creationId xmlns:a16="http://schemas.microsoft.com/office/drawing/2014/main" id="{50379797-F4C0-BB09-C664-C57C3CA8BE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71090" y="469859"/>
            <a:ext cx="406400" cy="406400"/>
          </a:xfrm>
          <a:prstGeom prst="rect">
            <a:avLst/>
          </a:prstGeom>
        </p:spPr>
      </p:pic>
    </p:spTree>
    <p:extLst>
      <p:ext uri="{BB962C8B-B14F-4D97-AF65-F5344CB8AC3E}">
        <p14:creationId xmlns:p14="http://schemas.microsoft.com/office/powerpoint/2010/main" val="2450385945"/>
      </p:ext>
    </p:extLst>
  </p:cSld>
  <p:clrMapOvr>
    <a:masterClrMapping/>
  </p:clrMapOvr>
  <mc:AlternateContent xmlns:mc="http://schemas.openxmlformats.org/markup-compatibility/2006">
    <mc:Choice xmlns:p14="http://schemas.microsoft.com/office/powerpoint/2010/main" Requires="p14">
      <p:transition spd="slow" p14:dur="2000" advTm="14081"/>
    </mc:Choice>
    <mc:Fallback>
      <p:transition spd="slow" advTm="14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08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630936" y="639520"/>
            <a:ext cx="3429000" cy="1719072"/>
          </a:xfrm>
        </p:spPr>
        <p:txBody>
          <a:bodyPr anchor="b">
            <a:normAutofit/>
          </a:bodyPr>
          <a:lstStyle/>
          <a:p>
            <a:r>
              <a:rPr lang="en-US" sz="4600"/>
              <a:t>Visualizations</a:t>
            </a:r>
            <a:endParaRPr lang="en-IN" sz="4600"/>
          </a:p>
        </p:txBody>
      </p:sp>
      <p:sp>
        <p:nvSpPr>
          <p:cNvPr id="2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7B1DA261-831A-C00E-D63C-4D2C97869389}"/>
              </a:ext>
            </a:extLst>
          </p:cNvPr>
          <p:cNvSpPr>
            <a:spLocks noGrp="1"/>
          </p:cNvSpPr>
          <p:nvPr>
            <p:ph idx="1"/>
          </p:nvPr>
        </p:nvSpPr>
        <p:spPr>
          <a:xfrm>
            <a:off x="630936" y="2807208"/>
            <a:ext cx="3429000" cy="3410712"/>
          </a:xfrm>
        </p:spPr>
        <p:txBody>
          <a:bodyPr anchor="t">
            <a:normAutofit/>
          </a:bodyPr>
          <a:lstStyle/>
          <a:p>
            <a:r>
              <a:rPr lang="en-US" sz="2200" dirty="0"/>
              <a:t>This visualization shows us the number of stores in each Market</a:t>
            </a:r>
          </a:p>
          <a:p>
            <a:pPr marL="0" indent="0">
              <a:buNone/>
            </a:pPr>
            <a:endParaRPr lang="en-US" sz="2200" dirty="0"/>
          </a:p>
        </p:txBody>
      </p:sp>
      <p:pic>
        <p:nvPicPr>
          <p:cNvPr id="5" name="Picture 4">
            <a:extLst>
              <a:ext uri="{FF2B5EF4-FFF2-40B4-BE49-F238E27FC236}">
                <a16:creationId xmlns:a16="http://schemas.microsoft.com/office/drawing/2014/main" id="{2A576128-34FC-4BFD-D153-5E596431E16B}"/>
              </a:ext>
            </a:extLst>
          </p:cNvPr>
          <p:cNvPicPr>
            <a:picLocks noChangeAspect="1"/>
          </p:cNvPicPr>
          <p:nvPr/>
        </p:nvPicPr>
        <p:blipFill>
          <a:blip r:embed="rId4"/>
          <a:stretch>
            <a:fillRect/>
          </a:stretch>
        </p:blipFill>
        <p:spPr>
          <a:xfrm>
            <a:off x="5205045" y="281353"/>
            <a:ext cx="8454683" cy="6330461"/>
          </a:xfrm>
          <a:prstGeom prst="rect">
            <a:avLst/>
          </a:prstGeom>
        </p:spPr>
      </p:pic>
      <p:pic>
        <p:nvPicPr>
          <p:cNvPr id="3" name="Recorded Sound">
            <a:hlinkClick r:id="" action="ppaction://media"/>
            <a:extLst>
              <a:ext uri="{FF2B5EF4-FFF2-40B4-BE49-F238E27FC236}">
                <a16:creationId xmlns:a16="http://schemas.microsoft.com/office/drawing/2014/main" id="{4670DB96-7433-40EC-3368-CB6180CD90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98645" y="784524"/>
            <a:ext cx="406400" cy="406400"/>
          </a:xfrm>
          <a:prstGeom prst="rect">
            <a:avLst/>
          </a:prstGeom>
        </p:spPr>
      </p:pic>
    </p:spTree>
    <p:extLst>
      <p:ext uri="{BB962C8B-B14F-4D97-AF65-F5344CB8AC3E}">
        <p14:creationId xmlns:p14="http://schemas.microsoft.com/office/powerpoint/2010/main" val="2104791726"/>
      </p:ext>
    </p:extLst>
  </p:cSld>
  <p:clrMapOvr>
    <a:masterClrMapping/>
  </p:clrMapOvr>
  <mc:AlternateContent xmlns:mc="http://schemas.openxmlformats.org/markup-compatibility/2006">
    <mc:Choice xmlns:p14="http://schemas.microsoft.com/office/powerpoint/2010/main" Requires="p14">
      <p:transition spd="slow" p14:dur="2000" advTm="15219"/>
    </mc:Choice>
    <mc:Fallback>
      <p:transition spd="slow" advTm="15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2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630936" y="639520"/>
            <a:ext cx="3429000" cy="1719072"/>
          </a:xfrm>
        </p:spPr>
        <p:txBody>
          <a:bodyPr anchor="b">
            <a:normAutofit/>
          </a:bodyPr>
          <a:lstStyle/>
          <a:p>
            <a:r>
              <a:rPr lang="en-US" sz="5400"/>
              <a:t>Dashboard</a:t>
            </a:r>
            <a:endParaRPr lang="en-IN" sz="5400"/>
          </a:p>
        </p:txBody>
      </p:sp>
      <p:sp>
        <p:nvSpPr>
          <p:cNvPr id="2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ntent Placeholder 14">
            <a:extLst>
              <a:ext uri="{FF2B5EF4-FFF2-40B4-BE49-F238E27FC236}">
                <a16:creationId xmlns:a16="http://schemas.microsoft.com/office/drawing/2014/main" id="{4B6B8E78-72FD-D36C-CDA4-FD20F0C49FBF}"/>
              </a:ext>
            </a:extLst>
          </p:cNvPr>
          <p:cNvSpPr>
            <a:spLocks noGrp="1"/>
          </p:cNvSpPr>
          <p:nvPr>
            <p:ph idx="1"/>
          </p:nvPr>
        </p:nvSpPr>
        <p:spPr>
          <a:xfrm>
            <a:off x="630936" y="2807208"/>
            <a:ext cx="3429000" cy="3410712"/>
          </a:xfrm>
        </p:spPr>
        <p:txBody>
          <a:bodyPr anchor="t">
            <a:normAutofit/>
          </a:bodyPr>
          <a:lstStyle/>
          <a:p>
            <a:r>
              <a:rPr lang="en-US" sz="2200" dirty="0"/>
              <a:t>This is the dashboard we have made using the quick sight which gives us various important insights.</a:t>
            </a:r>
          </a:p>
        </p:txBody>
      </p:sp>
      <p:pic>
        <p:nvPicPr>
          <p:cNvPr id="13" name="Picture 12">
            <a:extLst>
              <a:ext uri="{FF2B5EF4-FFF2-40B4-BE49-F238E27FC236}">
                <a16:creationId xmlns:a16="http://schemas.microsoft.com/office/drawing/2014/main" id="{9F296265-1843-D29C-8060-4C64C0090744}"/>
              </a:ext>
            </a:extLst>
          </p:cNvPr>
          <p:cNvPicPr>
            <a:picLocks noChangeAspect="1"/>
          </p:cNvPicPr>
          <p:nvPr/>
        </p:nvPicPr>
        <p:blipFill>
          <a:blip r:embed="rId4"/>
          <a:stretch>
            <a:fillRect/>
          </a:stretch>
        </p:blipFill>
        <p:spPr>
          <a:xfrm>
            <a:off x="5260319" y="640080"/>
            <a:ext cx="5691674" cy="5577840"/>
          </a:xfrm>
          <a:prstGeom prst="rect">
            <a:avLst/>
          </a:prstGeom>
        </p:spPr>
      </p:pic>
      <p:pic>
        <p:nvPicPr>
          <p:cNvPr id="3" name="Recorded Sound">
            <a:hlinkClick r:id="" action="ppaction://media"/>
            <a:extLst>
              <a:ext uri="{FF2B5EF4-FFF2-40B4-BE49-F238E27FC236}">
                <a16:creationId xmlns:a16="http://schemas.microsoft.com/office/drawing/2014/main" id="{B2AEA254-C527-B1E5-ADFA-C40536AE9B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72946" y="436320"/>
            <a:ext cx="406400" cy="406400"/>
          </a:xfrm>
          <a:prstGeom prst="rect">
            <a:avLst/>
          </a:prstGeom>
        </p:spPr>
      </p:pic>
    </p:spTree>
    <p:extLst>
      <p:ext uri="{BB962C8B-B14F-4D97-AF65-F5344CB8AC3E}">
        <p14:creationId xmlns:p14="http://schemas.microsoft.com/office/powerpoint/2010/main" val="2319977654"/>
      </p:ext>
    </p:extLst>
  </p:cSld>
  <p:clrMapOvr>
    <a:masterClrMapping/>
  </p:clrMapOvr>
  <mc:AlternateContent xmlns:mc="http://schemas.openxmlformats.org/markup-compatibility/2006">
    <mc:Choice xmlns:p14="http://schemas.microsoft.com/office/powerpoint/2010/main" Requires="p14">
      <p:transition spd="slow" p14:dur="2000" advTm="40807"/>
    </mc:Choice>
    <mc:Fallback>
      <p:transition spd="slow" advTm="408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80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838200" y="365126"/>
            <a:ext cx="10515600" cy="655292"/>
          </a:xfrm>
        </p:spPr>
        <p:txBody>
          <a:bodyPr>
            <a:normAutofit fontScale="90000"/>
          </a:bodyPr>
          <a:lstStyle/>
          <a:p>
            <a:r>
              <a:rPr lang="en-US" dirty="0"/>
              <a:t>Data Preparation</a:t>
            </a:r>
            <a:endParaRPr lang="en-IN" dirty="0"/>
          </a:p>
        </p:txBody>
      </p:sp>
      <p:sp>
        <p:nvSpPr>
          <p:cNvPr id="3" name="Content Placeholder 2">
            <a:extLst>
              <a:ext uri="{FF2B5EF4-FFF2-40B4-BE49-F238E27FC236}">
                <a16:creationId xmlns:a16="http://schemas.microsoft.com/office/drawing/2014/main" id="{9D14E32B-A1CD-EC5F-65AD-5A82F2F7BB82}"/>
              </a:ext>
            </a:extLst>
          </p:cNvPr>
          <p:cNvSpPr>
            <a:spLocks noGrp="1"/>
          </p:cNvSpPr>
          <p:nvPr>
            <p:ph idx="1"/>
          </p:nvPr>
        </p:nvSpPr>
        <p:spPr>
          <a:xfrm>
            <a:off x="838200" y="1126434"/>
            <a:ext cx="10515600" cy="5366439"/>
          </a:xfrm>
        </p:spPr>
        <p:txBody>
          <a:bodyPr>
            <a:normAutofit/>
          </a:bodyPr>
          <a:lstStyle/>
          <a:p>
            <a:pPr algn="just">
              <a:buFont typeface="Arial" panose="020B0604020202020204" pitchFamily="34" charset="0"/>
              <a:buChar char="•"/>
            </a:pPr>
            <a:r>
              <a:rPr lang="en-US" sz="1800" b="0" i="0" dirty="0">
                <a:effectLst/>
              </a:rPr>
              <a:t>The </a:t>
            </a:r>
            <a:r>
              <a:rPr lang="en-US" sz="1800" b="0" i="0" dirty="0" err="1">
                <a:effectLst/>
              </a:rPr>
              <a:t>remove_outliers</a:t>
            </a:r>
            <a:r>
              <a:rPr lang="en-US" sz="1800" b="0" i="0" dirty="0">
                <a:effectLst/>
              </a:rPr>
              <a:t> function is designed to eliminate any outliers present in the dataset. The z-score technique is employed to detect and eliminate outliers from the dataset. The input parameters for the function include a </a:t>
            </a:r>
            <a:r>
              <a:rPr lang="en-US" sz="1800" b="0" i="0" dirty="0" err="1">
                <a:effectLst/>
              </a:rPr>
              <a:t>dataframe</a:t>
            </a:r>
            <a:r>
              <a:rPr lang="en-US" sz="1800" b="0" i="0" dirty="0">
                <a:effectLst/>
              </a:rPr>
              <a:t> and a threshold value. In statistical analysis, an outlier is identified as any data point that exhibits a z-score exceeding the threshold value, and subsequently excluded from the dataset.</a:t>
            </a:r>
          </a:p>
          <a:p>
            <a:pPr algn="just">
              <a:buFont typeface="Arial" panose="020B0604020202020204" pitchFamily="34" charset="0"/>
              <a:buChar char="•"/>
            </a:pPr>
            <a:r>
              <a:rPr lang="en-US" sz="1800" b="0" i="0" dirty="0">
                <a:effectLst/>
              </a:rPr>
              <a:t>The </a:t>
            </a:r>
            <a:r>
              <a:rPr lang="en-US" sz="1800" b="0" i="0" dirty="0" err="1">
                <a:effectLst/>
              </a:rPr>
              <a:t>impute_missing_values</a:t>
            </a:r>
            <a:r>
              <a:rPr lang="en-US" sz="1800" b="0" i="0" dirty="0">
                <a:effectLst/>
              </a:rPr>
              <a:t> function is designed to address missing values in a dataset by utilizing the mean value of the corresponding column for imputation purposes. The function accepts a </a:t>
            </a:r>
            <a:r>
              <a:rPr lang="en-US" sz="1800" b="0" i="0" dirty="0" err="1">
                <a:effectLst/>
              </a:rPr>
              <a:t>dataframe</a:t>
            </a:r>
            <a:r>
              <a:rPr lang="en-US" sz="1800" b="0" i="0" dirty="0">
                <a:effectLst/>
              </a:rPr>
              <a:t> as an argument and proceeds to substitute any missing values with the mean value of the corresponding column.</a:t>
            </a:r>
          </a:p>
          <a:p>
            <a:pPr algn="just">
              <a:buFont typeface="Arial" panose="020B0604020202020204" pitchFamily="34" charset="0"/>
              <a:buChar char="•"/>
            </a:pPr>
            <a:r>
              <a:rPr lang="en-US" sz="1800" b="0" i="0" dirty="0">
                <a:effectLst/>
              </a:rPr>
              <a:t>The </a:t>
            </a:r>
            <a:r>
              <a:rPr lang="en-US" sz="1800" b="0" i="0" dirty="0" err="1">
                <a:effectLst/>
              </a:rPr>
              <a:t>normalize_data</a:t>
            </a:r>
            <a:r>
              <a:rPr lang="en-US" sz="1800" b="0" i="0" dirty="0">
                <a:effectLst/>
              </a:rPr>
              <a:t> function performs z-score normalization on the dataset to normalize the data. The function accepts a </a:t>
            </a:r>
            <a:r>
              <a:rPr lang="en-US" sz="1800" b="0" i="0" dirty="0" err="1">
                <a:effectLst/>
              </a:rPr>
              <a:t>dataframe</a:t>
            </a:r>
            <a:r>
              <a:rPr lang="en-US" sz="1800" b="0" i="0" dirty="0">
                <a:effectLst/>
              </a:rPr>
              <a:t> as an argument and produces a normalized </a:t>
            </a:r>
            <a:r>
              <a:rPr lang="en-US" sz="1800" b="0" i="0" dirty="0" err="1">
                <a:effectLst/>
              </a:rPr>
              <a:t>dataframe</a:t>
            </a:r>
            <a:r>
              <a:rPr lang="en-US" sz="1800" b="0" i="0" dirty="0">
                <a:effectLst/>
              </a:rPr>
              <a:t> as output. The z-score normalization technique is utilized to standardize data by performing two operations on each column: subtracting the mean value and dividing by the standard deviation.</a:t>
            </a:r>
          </a:p>
          <a:p>
            <a:pPr algn="just">
              <a:buFont typeface="Arial" panose="020B0604020202020204" pitchFamily="34" charset="0"/>
              <a:buChar char="•"/>
            </a:pPr>
            <a:endParaRPr lang="en-US" sz="1800" b="0" i="0" dirty="0">
              <a:effectLst/>
            </a:endParaRPr>
          </a:p>
          <a:p>
            <a:pPr algn="just"/>
            <a:endParaRPr lang="en-IN" sz="1800" dirty="0"/>
          </a:p>
        </p:txBody>
      </p:sp>
      <p:pic>
        <p:nvPicPr>
          <p:cNvPr id="4" name="Recorded Sound">
            <a:hlinkClick r:id="" action="ppaction://media"/>
            <a:extLst>
              <a:ext uri="{FF2B5EF4-FFF2-40B4-BE49-F238E27FC236}">
                <a16:creationId xmlns:a16="http://schemas.microsoft.com/office/drawing/2014/main" id="{C0F88765-7E32-404A-21B4-0AA942E2F7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170838" y="463826"/>
            <a:ext cx="406400" cy="406400"/>
          </a:xfrm>
          <a:prstGeom prst="rect">
            <a:avLst/>
          </a:prstGeom>
        </p:spPr>
      </p:pic>
    </p:spTree>
    <p:extLst>
      <p:ext uri="{BB962C8B-B14F-4D97-AF65-F5344CB8AC3E}">
        <p14:creationId xmlns:p14="http://schemas.microsoft.com/office/powerpoint/2010/main" val="4113981427"/>
      </p:ext>
    </p:extLst>
  </p:cSld>
  <p:clrMapOvr>
    <a:masterClrMapping/>
  </p:clrMapOvr>
  <mc:AlternateContent xmlns:mc="http://schemas.openxmlformats.org/markup-compatibility/2006">
    <mc:Choice xmlns:p14="http://schemas.microsoft.com/office/powerpoint/2010/main" Requires="p14">
      <p:transition spd="slow" p14:dur="2000" advTm="69275"/>
    </mc:Choice>
    <mc:Fallback>
      <p:transition spd="slow" advTm="69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27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838200" y="365126"/>
            <a:ext cx="10515600" cy="655292"/>
          </a:xfrm>
        </p:spPr>
        <p:txBody>
          <a:bodyPr>
            <a:normAutofit fontScale="90000"/>
          </a:bodyPr>
          <a:lstStyle/>
          <a:p>
            <a:r>
              <a:rPr lang="en-US" dirty="0"/>
              <a:t>Machine Learning &amp; AWS </a:t>
            </a:r>
            <a:endParaRPr lang="en-IN" dirty="0"/>
          </a:p>
        </p:txBody>
      </p:sp>
      <p:sp>
        <p:nvSpPr>
          <p:cNvPr id="3" name="Content Placeholder 2">
            <a:extLst>
              <a:ext uri="{FF2B5EF4-FFF2-40B4-BE49-F238E27FC236}">
                <a16:creationId xmlns:a16="http://schemas.microsoft.com/office/drawing/2014/main" id="{9D14E32B-A1CD-EC5F-65AD-5A82F2F7BB82}"/>
              </a:ext>
            </a:extLst>
          </p:cNvPr>
          <p:cNvSpPr>
            <a:spLocks noGrp="1"/>
          </p:cNvSpPr>
          <p:nvPr>
            <p:ph idx="1"/>
          </p:nvPr>
        </p:nvSpPr>
        <p:spPr>
          <a:xfrm>
            <a:off x="838200" y="1126434"/>
            <a:ext cx="10515600" cy="5366439"/>
          </a:xfrm>
        </p:spPr>
        <p:txBody>
          <a:bodyPr>
            <a:normAutofit lnSpcReduction="10000"/>
          </a:bodyPr>
          <a:lstStyle/>
          <a:p>
            <a:pPr algn="just">
              <a:buFont typeface="Arial" panose="020B0604020202020204" pitchFamily="34" charset="0"/>
              <a:buChar char="•"/>
            </a:pPr>
            <a:r>
              <a:rPr lang="en" sz="1800" dirty="0">
                <a:solidFill>
                  <a:srgbClr val="2D3B45"/>
                </a:solidFill>
                <a:latin typeface="Times New Roman"/>
                <a:ea typeface="Times New Roman"/>
                <a:cs typeface="Times New Roman"/>
                <a:sym typeface="Times New Roman"/>
              </a:rPr>
              <a:t>For analytics and machine learning, Amazon Machine Learning tools like SageMaker are employed.The datasets schema is carefully reviewed in order to use the most effective ML tools on it and get the most accurate results. Finally, the findings are obtained using the Amazon SageMaker. We have used Quick Sight for building the dashbaord</a:t>
            </a:r>
          </a:p>
          <a:p>
            <a:pPr algn="just">
              <a:buFont typeface="Arial" panose="020B0604020202020204" pitchFamily="34" charset="0"/>
              <a:buChar char="•"/>
            </a:pPr>
            <a:endParaRPr lang="en" sz="1800" dirty="0">
              <a:solidFill>
                <a:srgbClr val="2D3B45"/>
              </a:solidFill>
              <a:latin typeface="Times New Roman"/>
              <a:ea typeface="Times New Roman"/>
              <a:cs typeface="Times New Roman"/>
              <a:sym typeface="Times New Roman"/>
            </a:endParaRPr>
          </a:p>
          <a:p>
            <a:pPr marL="0" indent="0" algn="just">
              <a:buNone/>
            </a:pPr>
            <a:r>
              <a:rPr lang="en" sz="1800" b="1" u="sng" dirty="0">
                <a:solidFill>
                  <a:srgbClr val="2D3B45"/>
                </a:solidFill>
                <a:latin typeface="Times New Roman"/>
                <a:ea typeface="Times New Roman"/>
                <a:cs typeface="Times New Roman"/>
                <a:sym typeface="Times New Roman"/>
              </a:rPr>
              <a:t>XGB Regressor:- </a:t>
            </a:r>
          </a:p>
          <a:p>
            <a:pPr algn="just">
              <a:buFont typeface="Arial" panose="020B0604020202020204" pitchFamily="34" charset="0"/>
              <a:buChar char="•"/>
            </a:pPr>
            <a:r>
              <a:rPr lang="en-US" sz="1800" dirty="0">
                <a:solidFill>
                  <a:srgbClr val="2D3B45"/>
                </a:solidFill>
                <a:latin typeface="Times New Roman"/>
                <a:ea typeface="Times New Roman"/>
                <a:cs typeface="Times New Roman"/>
                <a:sym typeface="Times New Roman"/>
              </a:rPr>
              <a:t>The </a:t>
            </a:r>
            <a:r>
              <a:rPr lang="en-US" sz="1800" dirty="0" err="1">
                <a:solidFill>
                  <a:srgbClr val="2D3B45"/>
                </a:solidFill>
                <a:latin typeface="Times New Roman"/>
                <a:ea typeface="Times New Roman"/>
                <a:cs typeface="Times New Roman"/>
                <a:sym typeface="Times New Roman"/>
              </a:rPr>
              <a:t>XGBRegressor</a:t>
            </a:r>
            <a:r>
              <a:rPr lang="en-US" sz="1800" dirty="0">
                <a:solidFill>
                  <a:srgbClr val="2D3B45"/>
                </a:solidFill>
                <a:latin typeface="Times New Roman"/>
                <a:ea typeface="Times New Roman"/>
                <a:cs typeface="Times New Roman"/>
                <a:sym typeface="Times New Roman"/>
              </a:rPr>
              <a:t> model is applicable in diverse regression scenarios, including but not limited to forecasting housing prices, stock prices, and customer lifetime value. In order to utilize </a:t>
            </a:r>
            <a:r>
              <a:rPr lang="en-US" sz="1800" dirty="0" err="1">
                <a:solidFill>
                  <a:srgbClr val="2D3B45"/>
                </a:solidFill>
                <a:latin typeface="Times New Roman"/>
                <a:ea typeface="Times New Roman"/>
                <a:cs typeface="Times New Roman"/>
                <a:sym typeface="Times New Roman"/>
              </a:rPr>
              <a:t>XGBRegressor</a:t>
            </a:r>
            <a:r>
              <a:rPr lang="en-US" sz="1800" dirty="0">
                <a:solidFill>
                  <a:srgbClr val="2D3B45"/>
                </a:solidFill>
                <a:latin typeface="Times New Roman"/>
                <a:ea typeface="Times New Roman"/>
                <a:cs typeface="Times New Roman"/>
                <a:sym typeface="Times New Roman"/>
              </a:rPr>
              <a:t>, it is necessary to appropriately format the data and subsequently train the model through implementation of the fit method. After completing the training process, the predict method can be employed to generate predictions on novel data. The model offers a multitude of hyperparameters that can be optimized to enhance its performance, including the quantity of trees, learning rate, and maximum tree depth</a:t>
            </a:r>
          </a:p>
          <a:p>
            <a:pPr marL="0" indent="0" algn="just">
              <a:buNone/>
            </a:pPr>
            <a:endParaRPr lang="en-US" sz="1800" dirty="0">
              <a:solidFill>
                <a:srgbClr val="2D3B45"/>
              </a:solidFill>
              <a:latin typeface="Times New Roman"/>
              <a:ea typeface="Times New Roman"/>
              <a:cs typeface="Times New Roman"/>
              <a:sym typeface="Times New Roman"/>
            </a:endParaRPr>
          </a:p>
          <a:p>
            <a:pPr algn="just">
              <a:buFont typeface="Arial" panose="020B0604020202020204" pitchFamily="34" charset="0"/>
              <a:buChar char="•"/>
            </a:pPr>
            <a:r>
              <a:rPr lang="en-US" sz="1800" dirty="0">
                <a:solidFill>
                  <a:srgbClr val="2D3B45"/>
                </a:solidFill>
                <a:latin typeface="Times New Roman"/>
                <a:ea typeface="Times New Roman"/>
                <a:cs typeface="Times New Roman"/>
                <a:sym typeface="Times New Roman"/>
              </a:rPr>
              <a:t>The </a:t>
            </a:r>
            <a:r>
              <a:rPr lang="en-US" sz="1800" dirty="0" err="1">
                <a:solidFill>
                  <a:srgbClr val="2D3B45"/>
                </a:solidFill>
                <a:latin typeface="Times New Roman"/>
                <a:ea typeface="Times New Roman"/>
                <a:cs typeface="Times New Roman"/>
                <a:sym typeface="Times New Roman"/>
              </a:rPr>
              <a:t>XGBoost</a:t>
            </a:r>
            <a:r>
              <a:rPr lang="en-US" sz="1800" dirty="0">
                <a:solidFill>
                  <a:srgbClr val="2D3B45"/>
                </a:solidFill>
                <a:latin typeface="Times New Roman"/>
                <a:ea typeface="Times New Roman"/>
                <a:cs typeface="Times New Roman"/>
                <a:sym typeface="Times New Roman"/>
              </a:rPr>
              <a:t> regressor is imported from the </a:t>
            </a:r>
            <a:r>
              <a:rPr lang="en-US" sz="1800" dirty="0" err="1">
                <a:solidFill>
                  <a:srgbClr val="2D3B45"/>
                </a:solidFill>
                <a:latin typeface="Times New Roman"/>
                <a:ea typeface="Times New Roman"/>
                <a:cs typeface="Times New Roman"/>
                <a:sym typeface="Times New Roman"/>
              </a:rPr>
              <a:t>xgboost</a:t>
            </a:r>
            <a:r>
              <a:rPr lang="en-US" sz="1800" dirty="0">
                <a:solidFill>
                  <a:srgbClr val="2D3B45"/>
                </a:solidFill>
                <a:latin typeface="Times New Roman"/>
                <a:ea typeface="Times New Roman"/>
                <a:cs typeface="Times New Roman"/>
                <a:sym typeface="Times New Roman"/>
              </a:rPr>
              <a:t> </a:t>
            </a:r>
            <a:r>
              <a:rPr lang="en-US" sz="1800" dirty="0" err="1">
                <a:solidFill>
                  <a:srgbClr val="2D3B45"/>
                </a:solidFill>
                <a:latin typeface="Times New Roman"/>
                <a:ea typeface="Times New Roman"/>
                <a:cs typeface="Times New Roman"/>
                <a:sym typeface="Times New Roman"/>
              </a:rPr>
              <a:t>library.An</a:t>
            </a:r>
            <a:r>
              <a:rPr lang="en-US" sz="1800" dirty="0">
                <a:solidFill>
                  <a:srgbClr val="2D3B45"/>
                </a:solidFill>
                <a:latin typeface="Times New Roman"/>
                <a:ea typeface="Times New Roman"/>
                <a:cs typeface="Times New Roman"/>
                <a:sym typeface="Times New Roman"/>
              </a:rPr>
              <a:t> </a:t>
            </a:r>
            <a:r>
              <a:rPr lang="en-US" sz="1800" dirty="0" err="1">
                <a:solidFill>
                  <a:srgbClr val="2D3B45"/>
                </a:solidFill>
                <a:latin typeface="Times New Roman"/>
                <a:ea typeface="Times New Roman"/>
                <a:cs typeface="Times New Roman"/>
                <a:sym typeface="Times New Roman"/>
              </a:rPr>
              <a:t>XGBoost</a:t>
            </a:r>
            <a:r>
              <a:rPr lang="en-US" sz="1800" dirty="0">
                <a:solidFill>
                  <a:srgbClr val="2D3B45"/>
                </a:solidFill>
                <a:latin typeface="Times New Roman"/>
                <a:ea typeface="Times New Roman"/>
                <a:cs typeface="Times New Roman"/>
                <a:sym typeface="Times New Roman"/>
              </a:rPr>
              <a:t> regressor model is created with specified hyperparameters (</a:t>
            </a:r>
            <a:r>
              <a:rPr lang="en-US" sz="1800" dirty="0" err="1">
                <a:solidFill>
                  <a:srgbClr val="2D3B45"/>
                </a:solidFill>
                <a:latin typeface="Times New Roman"/>
                <a:ea typeface="Times New Roman"/>
                <a:cs typeface="Times New Roman"/>
                <a:sym typeface="Times New Roman"/>
              </a:rPr>
              <a:t>max_depth</a:t>
            </a:r>
            <a:r>
              <a:rPr lang="en-US" sz="1800" dirty="0">
                <a:solidFill>
                  <a:srgbClr val="2D3B45"/>
                </a:solidFill>
                <a:latin typeface="Times New Roman"/>
                <a:ea typeface="Times New Roman"/>
                <a:cs typeface="Times New Roman"/>
                <a:sym typeface="Times New Roman"/>
              </a:rPr>
              <a:t>=3, </a:t>
            </a:r>
            <a:r>
              <a:rPr lang="en-US" sz="1800" dirty="0" err="1">
                <a:solidFill>
                  <a:srgbClr val="2D3B45"/>
                </a:solidFill>
                <a:latin typeface="Times New Roman"/>
                <a:ea typeface="Times New Roman"/>
                <a:cs typeface="Times New Roman"/>
                <a:sym typeface="Times New Roman"/>
              </a:rPr>
              <a:t>learning_rate</a:t>
            </a:r>
            <a:r>
              <a:rPr lang="en-US" sz="1800" dirty="0">
                <a:solidFill>
                  <a:srgbClr val="2D3B45"/>
                </a:solidFill>
                <a:latin typeface="Times New Roman"/>
                <a:ea typeface="Times New Roman"/>
                <a:cs typeface="Times New Roman"/>
                <a:sym typeface="Times New Roman"/>
              </a:rPr>
              <a:t>=0.1, and </a:t>
            </a:r>
            <a:r>
              <a:rPr lang="en-US" sz="1800" dirty="0" err="1">
                <a:solidFill>
                  <a:srgbClr val="2D3B45"/>
                </a:solidFill>
                <a:latin typeface="Times New Roman"/>
                <a:ea typeface="Times New Roman"/>
                <a:cs typeface="Times New Roman"/>
                <a:sym typeface="Times New Roman"/>
              </a:rPr>
              <a:t>n_estimators</a:t>
            </a:r>
            <a:r>
              <a:rPr lang="en-US" sz="1800" dirty="0">
                <a:solidFill>
                  <a:srgbClr val="2D3B45"/>
                </a:solidFill>
                <a:latin typeface="Times New Roman"/>
                <a:ea typeface="Times New Roman"/>
                <a:cs typeface="Times New Roman"/>
                <a:sym typeface="Times New Roman"/>
              </a:rPr>
              <a:t>=100).The model is trained using the training data (</a:t>
            </a:r>
            <a:r>
              <a:rPr lang="en-US" sz="1800" dirty="0" err="1">
                <a:solidFill>
                  <a:srgbClr val="2D3B45"/>
                </a:solidFill>
                <a:latin typeface="Times New Roman"/>
                <a:ea typeface="Times New Roman"/>
                <a:cs typeface="Times New Roman"/>
                <a:sym typeface="Times New Roman"/>
              </a:rPr>
              <a:t>X_train</a:t>
            </a:r>
            <a:r>
              <a:rPr lang="en-US" sz="1800" dirty="0">
                <a:solidFill>
                  <a:srgbClr val="2D3B45"/>
                </a:solidFill>
                <a:latin typeface="Times New Roman"/>
                <a:ea typeface="Times New Roman"/>
                <a:cs typeface="Times New Roman"/>
                <a:sym typeface="Times New Roman"/>
              </a:rPr>
              <a:t> and </a:t>
            </a:r>
            <a:r>
              <a:rPr lang="en-US" sz="1800" dirty="0" err="1">
                <a:solidFill>
                  <a:srgbClr val="2D3B45"/>
                </a:solidFill>
                <a:latin typeface="Times New Roman"/>
                <a:ea typeface="Times New Roman"/>
                <a:cs typeface="Times New Roman"/>
                <a:sym typeface="Times New Roman"/>
              </a:rPr>
              <a:t>y_train</a:t>
            </a:r>
            <a:r>
              <a:rPr lang="en-US" sz="1800" dirty="0">
                <a:solidFill>
                  <a:srgbClr val="2D3B45"/>
                </a:solidFill>
                <a:latin typeface="Times New Roman"/>
                <a:ea typeface="Times New Roman"/>
                <a:cs typeface="Times New Roman"/>
                <a:sym typeface="Times New Roman"/>
              </a:rPr>
              <a:t>).Predictions are made on the test data (</a:t>
            </a:r>
            <a:r>
              <a:rPr lang="en-US" sz="1800" dirty="0" err="1">
                <a:solidFill>
                  <a:srgbClr val="2D3B45"/>
                </a:solidFill>
                <a:latin typeface="Times New Roman"/>
                <a:ea typeface="Times New Roman"/>
                <a:cs typeface="Times New Roman"/>
                <a:sym typeface="Times New Roman"/>
              </a:rPr>
              <a:t>X_test</a:t>
            </a:r>
            <a:r>
              <a:rPr lang="en-US" sz="1800" dirty="0">
                <a:solidFill>
                  <a:srgbClr val="2D3B45"/>
                </a:solidFill>
                <a:latin typeface="Times New Roman"/>
                <a:ea typeface="Times New Roman"/>
                <a:cs typeface="Times New Roman"/>
                <a:sym typeface="Times New Roman"/>
              </a:rPr>
              <a:t>) using the trained model, and the predicted values are stored in </a:t>
            </a:r>
            <a:r>
              <a:rPr lang="en-US" sz="1800" dirty="0" err="1">
                <a:solidFill>
                  <a:srgbClr val="2D3B45"/>
                </a:solidFill>
                <a:latin typeface="Times New Roman"/>
                <a:ea typeface="Times New Roman"/>
                <a:cs typeface="Times New Roman"/>
                <a:sym typeface="Times New Roman"/>
              </a:rPr>
              <a:t>y_pred.Evaluation</a:t>
            </a:r>
            <a:r>
              <a:rPr lang="en-US" sz="1800" dirty="0">
                <a:solidFill>
                  <a:srgbClr val="2D3B45"/>
                </a:solidFill>
                <a:latin typeface="Times New Roman"/>
                <a:ea typeface="Times New Roman"/>
                <a:cs typeface="Times New Roman"/>
                <a:sym typeface="Times New Roman"/>
              </a:rPr>
              <a:t> metrics, mean absolute error (</a:t>
            </a:r>
            <a:r>
              <a:rPr lang="en-US" sz="1800" dirty="0" err="1">
                <a:solidFill>
                  <a:srgbClr val="2D3B45"/>
                </a:solidFill>
                <a:latin typeface="Times New Roman"/>
                <a:ea typeface="Times New Roman"/>
                <a:cs typeface="Times New Roman"/>
                <a:sym typeface="Times New Roman"/>
              </a:rPr>
              <a:t>mae</a:t>
            </a:r>
            <a:r>
              <a:rPr lang="en-US" sz="1800" dirty="0">
                <a:solidFill>
                  <a:srgbClr val="2D3B45"/>
                </a:solidFill>
                <a:latin typeface="Times New Roman"/>
                <a:ea typeface="Times New Roman"/>
                <a:cs typeface="Times New Roman"/>
                <a:sym typeface="Times New Roman"/>
              </a:rPr>
              <a:t>) and R-squared score (r2), are calculated using the predicted values and the actual target values (</a:t>
            </a:r>
            <a:r>
              <a:rPr lang="en-US" sz="1800" dirty="0" err="1">
                <a:solidFill>
                  <a:srgbClr val="2D3B45"/>
                </a:solidFill>
                <a:latin typeface="Times New Roman"/>
                <a:ea typeface="Times New Roman"/>
                <a:cs typeface="Times New Roman"/>
                <a:sym typeface="Times New Roman"/>
              </a:rPr>
              <a:t>y_test</a:t>
            </a:r>
            <a:r>
              <a:rPr lang="en-US" sz="1800" dirty="0">
                <a:solidFill>
                  <a:srgbClr val="2D3B45"/>
                </a:solidFill>
                <a:latin typeface="Times New Roman"/>
                <a:ea typeface="Times New Roman"/>
                <a:cs typeface="Times New Roman"/>
                <a:sym typeface="Times New Roman"/>
              </a:rPr>
              <a:t>).Finally, the MAE and R-squared score are printed to assess the performance of the model.</a:t>
            </a:r>
            <a:endParaRPr lang="en" sz="1800" dirty="0">
              <a:solidFill>
                <a:srgbClr val="2D3B45"/>
              </a:solidFill>
              <a:latin typeface="Times New Roman"/>
              <a:ea typeface="Times New Roman"/>
              <a:cs typeface="Times New Roman"/>
              <a:sym typeface="Times New Roman"/>
            </a:endParaRPr>
          </a:p>
          <a:p>
            <a:pPr marL="0" indent="0" algn="just">
              <a:buNone/>
            </a:pPr>
            <a:endParaRPr lang="en" sz="1800" dirty="0">
              <a:solidFill>
                <a:srgbClr val="2D3B45"/>
              </a:solidFill>
              <a:latin typeface="Times New Roman"/>
              <a:ea typeface="Times New Roman"/>
              <a:cs typeface="Times New Roman"/>
              <a:sym typeface="Times New Roman"/>
            </a:endParaRPr>
          </a:p>
          <a:p>
            <a:pPr algn="just">
              <a:buFont typeface="Arial" panose="020B0604020202020204" pitchFamily="34" charset="0"/>
              <a:buChar char="•"/>
            </a:pPr>
            <a:endParaRPr lang="en-IN" sz="1800" dirty="0"/>
          </a:p>
        </p:txBody>
      </p:sp>
      <p:pic>
        <p:nvPicPr>
          <p:cNvPr id="4" name="Recorded Sound">
            <a:hlinkClick r:id="" action="ppaction://media"/>
            <a:extLst>
              <a:ext uri="{FF2B5EF4-FFF2-40B4-BE49-F238E27FC236}">
                <a16:creationId xmlns:a16="http://schemas.microsoft.com/office/drawing/2014/main" id="{DE74BB66-82A1-70CD-1719-482F94A342F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973094" y="373752"/>
            <a:ext cx="406400" cy="406400"/>
          </a:xfrm>
          <a:prstGeom prst="rect">
            <a:avLst/>
          </a:prstGeom>
        </p:spPr>
      </p:pic>
    </p:spTree>
    <p:extLst>
      <p:ext uri="{BB962C8B-B14F-4D97-AF65-F5344CB8AC3E}">
        <p14:creationId xmlns:p14="http://schemas.microsoft.com/office/powerpoint/2010/main" val="1025998359"/>
      </p:ext>
    </p:extLst>
  </p:cSld>
  <p:clrMapOvr>
    <a:masterClrMapping/>
  </p:clrMapOvr>
  <mc:AlternateContent xmlns:mc="http://schemas.openxmlformats.org/markup-compatibility/2006">
    <mc:Choice xmlns:p14="http://schemas.microsoft.com/office/powerpoint/2010/main" Requires="p14">
      <p:transition spd="slow" p14:dur="2000" advTm="105730"/>
    </mc:Choice>
    <mc:Fallback>
      <p:transition spd="slow" advTm="105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7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630936" y="639520"/>
            <a:ext cx="3429000" cy="1719072"/>
          </a:xfrm>
        </p:spPr>
        <p:txBody>
          <a:bodyPr anchor="b">
            <a:normAutofit/>
          </a:bodyPr>
          <a:lstStyle/>
          <a:p>
            <a:r>
              <a:rPr lang="en-US" sz="4600" dirty="0"/>
              <a:t>Evaluation &amp; Optimization</a:t>
            </a:r>
            <a:endParaRPr lang="en-IN" sz="4600" dirty="0"/>
          </a:p>
        </p:txBody>
      </p:sp>
      <p:sp>
        <p:nvSpPr>
          <p:cNvPr id="1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CAAA26AF-C059-B964-01B8-092CF26A6387}"/>
              </a:ext>
            </a:extLst>
          </p:cNvPr>
          <p:cNvSpPr>
            <a:spLocks noGrp="1"/>
          </p:cNvSpPr>
          <p:nvPr>
            <p:ph idx="1"/>
          </p:nvPr>
        </p:nvSpPr>
        <p:spPr>
          <a:xfrm>
            <a:off x="630936" y="2807208"/>
            <a:ext cx="4156964" cy="3410712"/>
          </a:xfrm>
        </p:spPr>
        <p:txBody>
          <a:bodyPr anchor="t">
            <a:normAutofit/>
          </a:bodyPr>
          <a:lstStyle/>
          <a:p>
            <a:pPr algn="just"/>
            <a:r>
              <a:rPr lang="en-US" sz="1800" dirty="0"/>
              <a:t>We had trained </a:t>
            </a:r>
            <a:r>
              <a:rPr lang="en-US" sz="1800" dirty="0" err="1"/>
              <a:t>XGBRegressor</a:t>
            </a:r>
            <a:r>
              <a:rPr lang="en-US" sz="1800" dirty="0"/>
              <a:t> and also used the </a:t>
            </a:r>
            <a:r>
              <a:rPr lang="en-US" sz="1800" dirty="0" err="1"/>
              <a:t>mean_absolute_error</a:t>
            </a:r>
            <a:r>
              <a:rPr lang="en-US" sz="1800" dirty="0"/>
              <a:t>() and r2_score() functions to evaluate the model. </a:t>
            </a:r>
          </a:p>
          <a:p>
            <a:pPr algn="just"/>
            <a:r>
              <a:rPr lang="en" sz="1800" dirty="0">
                <a:ea typeface="Times New Roman"/>
                <a:cs typeface="Times New Roman"/>
                <a:sym typeface="Times New Roman"/>
              </a:rPr>
              <a:t>since the performance of the model needs to be verified all the time. This is how the model is constantly under evaluation</a:t>
            </a:r>
            <a:endParaRPr lang="en-US" sz="1800" dirty="0"/>
          </a:p>
        </p:txBody>
      </p:sp>
      <p:pic>
        <p:nvPicPr>
          <p:cNvPr id="5" name="Content Placeholder 4">
            <a:extLst>
              <a:ext uri="{FF2B5EF4-FFF2-40B4-BE49-F238E27FC236}">
                <a16:creationId xmlns:a16="http://schemas.microsoft.com/office/drawing/2014/main" id="{C86E2EC4-AF06-CFEC-8F8F-758DFB9A1736}"/>
              </a:ext>
            </a:extLst>
          </p:cNvPr>
          <p:cNvPicPr>
            <a:picLocks noChangeAspect="1"/>
          </p:cNvPicPr>
          <p:nvPr/>
        </p:nvPicPr>
        <p:blipFill>
          <a:blip r:embed="rId4"/>
          <a:stretch>
            <a:fillRect/>
          </a:stretch>
        </p:blipFill>
        <p:spPr>
          <a:xfrm>
            <a:off x="4932660" y="782113"/>
            <a:ext cx="7106940" cy="4729687"/>
          </a:xfrm>
          <a:prstGeom prst="rect">
            <a:avLst/>
          </a:prstGeom>
        </p:spPr>
      </p:pic>
      <p:pic>
        <p:nvPicPr>
          <p:cNvPr id="3" name="Recorded Sound">
            <a:hlinkClick r:id="" action="ppaction://media"/>
            <a:extLst>
              <a:ext uri="{FF2B5EF4-FFF2-40B4-BE49-F238E27FC236}">
                <a16:creationId xmlns:a16="http://schemas.microsoft.com/office/drawing/2014/main" id="{54C3BBE3-7934-CD44-6CBF-E62505E5B2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93098" y="639520"/>
            <a:ext cx="406400" cy="406400"/>
          </a:xfrm>
          <a:prstGeom prst="rect">
            <a:avLst/>
          </a:prstGeom>
        </p:spPr>
      </p:pic>
    </p:spTree>
    <p:extLst>
      <p:ext uri="{BB962C8B-B14F-4D97-AF65-F5344CB8AC3E}">
        <p14:creationId xmlns:p14="http://schemas.microsoft.com/office/powerpoint/2010/main" val="124157551"/>
      </p:ext>
    </p:extLst>
  </p:cSld>
  <p:clrMapOvr>
    <a:masterClrMapping/>
  </p:clrMapOvr>
  <mc:AlternateContent xmlns:mc="http://schemas.openxmlformats.org/markup-compatibility/2006">
    <mc:Choice xmlns:p14="http://schemas.microsoft.com/office/powerpoint/2010/main" Requires="p14">
      <p:transition spd="slow" p14:dur="2000" advTm="15219"/>
    </mc:Choice>
    <mc:Fallback>
      <p:transition spd="slow" advTm="15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2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1137034" y="609597"/>
            <a:ext cx="9392421" cy="1330841"/>
          </a:xfrm>
        </p:spPr>
        <p:txBody>
          <a:bodyPr>
            <a:normAutofit/>
          </a:bodyPr>
          <a:lstStyle/>
          <a:p>
            <a:r>
              <a:rPr lang="en-US"/>
              <a:t>Results</a:t>
            </a:r>
            <a:endParaRPr lang="en-IN"/>
          </a:p>
        </p:txBody>
      </p:sp>
      <p:sp>
        <p:nvSpPr>
          <p:cNvPr id="9" name="Content Placeholder 8">
            <a:extLst>
              <a:ext uri="{FF2B5EF4-FFF2-40B4-BE49-F238E27FC236}">
                <a16:creationId xmlns:a16="http://schemas.microsoft.com/office/drawing/2014/main" id="{AD0C470D-9A1E-2C5C-36F4-B919110897A6}"/>
              </a:ext>
            </a:extLst>
          </p:cNvPr>
          <p:cNvSpPr>
            <a:spLocks noGrp="1"/>
          </p:cNvSpPr>
          <p:nvPr>
            <p:ph idx="1"/>
          </p:nvPr>
        </p:nvSpPr>
        <p:spPr>
          <a:xfrm>
            <a:off x="406400" y="1765300"/>
            <a:ext cx="5232400" cy="4350835"/>
          </a:xfrm>
        </p:spPr>
        <p:txBody>
          <a:bodyPr>
            <a:normAutofit/>
          </a:bodyPr>
          <a:lstStyle/>
          <a:p>
            <a:r>
              <a:rPr lang="en-US" sz="1600" dirty="0"/>
              <a:t>The correlation graph shows a heatmap where each cell represents the correlation coefficient between two variables. The correlation coefficient measures the strength and direction of the linear relationship between two variables. It ranges from -1 to 1, with -1 indicating a strong negative correlation, 0 indicating no correlation, and 1 indicating a strong positive correlation.</a:t>
            </a:r>
          </a:p>
          <a:p>
            <a:r>
              <a:rPr lang="en-US" sz="1600" dirty="0"/>
              <a:t>By visualizing the correlation matrix, you can identify patterns and dependencies between variables. High positive correlations (values close to 1) suggest that the variables are positively related, meaning they tend to increase or decrease together. High negative correlations (values close to -1) indicate a negative relationship, where one variable tends to increase while the other decreases. A correlation close to 0 suggests no linear relationship between the variables.</a:t>
            </a:r>
          </a:p>
        </p:txBody>
      </p:sp>
      <p:pic>
        <p:nvPicPr>
          <p:cNvPr id="5" name="Content Placeholder 4">
            <a:extLst>
              <a:ext uri="{FF2B5EF4-FFF2-40B4-BE49-F238E27FC236}">
                <a16:creationId xmlns:a16="http://schemas.microsoft.com/office/drawing/2014/main" id="{C5F85301-9ECD-ACDC-EA66-1F22277C32F5}"/>
              </a:ext>
            </a:extLst>
          </p:cNvPr>
          <p:cNvPicPr>
            <a:picLocks noChangeAspect="1"/>
          </p:cNvPicPr>
          <p:nvPr/>
        </p:nvPicPr>
        <p:blipFill>
          <a:blip r:embed="rId4"/>
          <a:stretch>
            <a:fillRect/>
          </a:stretch>
        </p:blipFill>
        <p:spPr>
          <a:xfrm>
            <a:off x="5638801" y="488200"/>
            <a:ext cx="5608862" cy="5452630"/>
          </a:xfrm>
          <a:prstGeom prst="rect">
            <a:avLst/>
          </a:prstGeom>
        </p:spPr>
      </p:pic>
      <p:sp>
        <p:nvSpPr>
          <p:cNvPr id="36" name="Freeform: Shape 35">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Recorded Sound">
            <a:hlinkClick r:id="" action="ppaction://media"/>
            <a:extLst>
              <a:ext uri="{FF2B5EF4-FFF2-40B4-BE49-F238E27FC236}">
                <a16:creationId xmlns:a16="http://schemas.microsoft.com/office/drawing/2014/main" id="{2538E27B-7D6B-A7FC-4203-5CEE855F80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29581" y="741865"/>
            <a:ext cx="406400" cy="406400"/>
          </a:xfrm>
          <a:prstGeom prst="rect">
            <a:avLst/>
          </a:prstGeom>
        </p:spPr>
      </p:pic>
    </p:spTree>
    <p:extLst>
      <p:ext uri="{BB962C8B-B14F-4D97-AF65-F5344CB8AC3E}">
        <p14:creationId xmlns:p14="http://schemas.microsoft.com/office/powerpoint/2010/main" val="2477627868"/>
      </p:ext>
    </p:extLst>
  </p:cSld>
  <p:clrMapOvr>
    <a:masterClrMapping/>
  </p:clrMapOvr>
  <mc:AlternateContent xmlns:mc="http://schemas.openxmlformats.org/markup-compatibility/2006">
    <mc:Choice xmlns:p14="http://schemas.microsoft.com/office/powerpoint/2010/main" Requires="p14">
      <p:transition spd="slow" p14:dur="2000" advTm="51001"/>
    </mc:Choice>
    <mc:Fallback>
      <p:transition spd="slow" advTm="51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0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630936" y="639520"/>
            <a:ext cx="3429000" cy="1719072"/>
          </a:xfrm>
        </p:spPr>
        <p:txBody>
          <a:bodyPr anchor="b">
            <a:normAutofit/>
          </a:bodyPr>
          <a:lstStyle/>
          <a:p>
            <a:r>
              <a:rPr lang="en-US" sz="5400"/>
              <a:t>Results</a:t>
            </a:r>
            <a:endParaRPr lang="en-IN" sz="5400"/>
          </a:p>
        </p:txBody>
      </p:sp>
      <p:sp>
        <p:nvSpPr>
          <p:cNvPr id="2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AD0C470D-9A1E-2C5C-36F4-B919110897A6}"/>
              </a:ext>
            </a:extLst>
          </p:cNvPr>
          <p:cNvSpPr>
            <a:spLocks noGrp="1"/>
          </p:cNvSpPr>
          <p:nvPr>
            <p:ph idx="1"/>
          </p:nvPr>
        </p:nvSpPr>
        <p:spPr>
          <a:xfrm>
            <a:off x="630936" y="2807208"/>
            <a:ext cx="3429000" cy="3410712"/>
          </a:xfrm>
        </p:spPr>
        <p:txBody>
          <a:bodyPr anchor="t">
            <a:normAutofit/>
          </a:bodyPr>
          <a:lstStyle/>
          <a:p>
            <a:r>
              <a:rPr lang="en-US" sz="2200" dirty="0"/>
              <a:t>Here, we have compared the average time taken by different Market</a:t>
            </a:r>
          </a:p>
        </p:txBody>
      </p:sp>
      <p:pic>
        <p:nvPicPr>
          <p:cNvPr id="4" name="Picture 3">
            <a:extLst>
              <a:ext uri="{FF2B5EF4-FFF2-40B4-BE49-F238E27FC236}">
                <a16:creationId xmlns:a16="http://schemas.microsoft.com/office/drawing/2014/main" id="{48E7CFA6-921F-D61D-2D43-5CCA0D056CF8}"/>
              </a:ext>
            </a:extLst>
          </p:cNvPr>
          <p:cNvPicPr>
            <a:picLocks noChangeAspect="1"/>
          </p:cNvPicPr>
          <p:nvPr/>
        </p:nvPicPr>
        <p:blipFill>
          <a:blip r:embed="rId4"/>
          <a:stretch>
            <a:fillRect/>
          </a:stretch>
        </p:blipFill>
        <p:spPr>
          <a:xfrm>
            <a:off x="4654296" y="1452811"/>
            <a:ext cx="6903720" cy="3952378"/>
          </a:xfrm>
          <a:prstGeom prst="rect">
            <a:avLst/>
          </a:prstGeom>
        </p:spPr>
      </p:pic>
      <p:pic>
        <p:nvPicPr>
          <p:cNvPr id="5" name="Recorded Sound">
            <a:hlinkClick r:id="" action="ppaction://media"/>
            <a:extLst>
              <a:ext uri="{FF2B5EF4-FFF2-40B4-BE49-F238E27FC236}">
                <a16:creationId xmlns:a16="http://schemas.microsoft.com/office/drawing/2014/main" id="{FBA0A5BC-6099-9056-824F-30CE32E7D6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58098" y="523206"/>
            <a:ext cx="406400" cy="406400"/>
          </a:xfrm>
          <a:prstGeom prst="rect">
            <a:avLst/>
          </a:prstGeom>
        </p:spPr>
      </p:pic>
    </p:spTree>
    <p:extLst>
      <p:ext uri="{BB962C8B-B14F-4D97-AF65-F5344CB8AC3E}">
        <p14:creationId xmlns:p14="http://schemas.microsoft.com/office/powerpoint/2010/main" val="3907902517"/>
      </p:ext>
    </p:extLst>
  </p:cSld>
  <p:clrMapOvr>
    <a:masterClrMapping/>
  </p:clrMapOvr>
  <mc:AlternateContent xmlns:mc="http://schemas.openxmlformats.org/markup-compatibility/2006">
    <mc:Choice xmlns:p14="http://schemas.microsoft.com/office/powerpoint/2010/main" Requires="p14">
      <p:transition spd="slow" p14:dur="2000" advTm="10737"/>
    </mc:Choice>
    <mc:Fallback>
      <p:transition spd="slow" advTm="10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8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838200" y="365126"/>
            <a:ext cx="10515600" cy="655292"/>
          </a:xfrm>
        </p:spPr>
        <p:txBody>
          <a:bodyPr>
            <a:normAutofit fontScale="90000"/>
          </a:bodyPr>
          <a:lstStyle/>
          <a:p>
            <a:r>
              <a:rPr lang="en-US" dirty="0"/>
              <a:t>Conclusion </a:t>
            </a:r>
            <a:endParaRPr lang="en-IN" dirty="0"/>
          </a:p>
        </p:txBody>
      </p:sp>
      <p:sp>
        <p:nvSpPr>
          <p:cNvPr id="3" name="Content Placeholder 2">
            <a:extLst>
              <a:ext uri="{FF2B5EF4-FFF2-40B4-BE49-F238E27FC236}">
                <a16:creationId xmlns:a16="http://schemas.microsoft.com/office/drawing/2014/main" id="{9D14E32B-A1CD-EC5F-65AD-5A82F2F7BB82}"/>
              </a:ext>
            </a:extLst>
          </p:cNvPr>
          <p:cNvSpPr>
            <a:spLocks noGrp="1"/>
          </p:cNvSpPr>
          <p:nvPr>
            <p:ph idx="1"/>
          </p:nvPr>
        </p:nvSpPr>
        <p:spPr>
          <a:xfrm>
            <a:off x="838200" y="1126434"/>
            <a:ext cx="10515600" cy="5366439"/>
          </a:xfrm>
        </p:spPr>
        <p:txBody>
          <a:bodyPr>
            <a:normAutofit/>
          </a:bodyPr>
          <a:lstStyle/>
          <a:p>
            <a:pPr algn="just">
              <a:buFont typeface="Arial" panose="020B0604020202020204" pitchFamily="34" charset="0"/>
              <a:buChar char="•"/>
            </a:pPr>
            <a:r>
              <a:rPr lang="en-US" sz="1800" dirty="0"/>
              <a:t>'</a:t>
            </a:r>
            <a:r>
              <a:rPr lang="en-US" sz="1800" dirty="0" err="1"/>
              <a:t>created_at</a:t>
            </a:r>
            <a:r>
              <a:rPr lang="en-US" sz="1800" dirty="0"/>
              <a:t>' and '</a:t>
            </a:r>
            <a:r>
              <a:rPr lang="en-US" sz="1800" dirty="0" err="1"/>
              <a:t>actual_delivery_time</a:t>
            </a:r>
            <a:r>
              <a:rPr lang="en-US" sz="1800" dirty="0"/>
              <a:t>' columns were converted to datetime format for calculating the time taken for delivery.</a:t>
            </a:r>
          </a:p>
          <a:p>
            <a:pPr algn="just">
              <a:buFont typeface="Arial" panose="020B0604020202020204" pitchFamily="34" charset="0"/>
              <a:buChar char="•"/>
            </a:pPr>
            <a:r>
              <a:rPr lang="en-US" sz="1800" dirty="0"/>
              <a:t>Outliers in numerical features were identified and removed using box plots.</a:t>
            </a:r>
          </a:p>
          <a:p>
            <a:pPr algn="just">
              <a:buFont typeface="Arial" panose="020B0604020202020204" pitchFamily="34" charset="0"/>
              <a:buChar char="•"/>
            </a:pPr>
            <a:r>
              <a:rPr lang="en-US" sz="1800" dirty="0"/>
              <a:t>Negative values in '</a:t>
            </a:r>
            <a:r>
              <a:rPr lang="en-US" sz="1800" dirty="0" err="1"/>
              <a:t>min_item_price</a:t>
            </a:r>
            <a:r>
              <a:rPr lang="en-US" sz="1800" dirty="0"/>
              <a:t>', '</a:t>
            </a:r>
            <a:r>
              <a:rPr lang="en-US" sz="1800" dirty="0" err="1"/>
              <a:t>total_outstanding_orders</a:t>
            </a:r>
            <a:r>
              <a:rPr lang="en-US" sz="1800" dirty="0"/>
              <a:t>', '</a:t>
            </a:r>
            <a:r>
              <a:rPr lang="en-US" sz="1800" dirty="0" err="1"/>
              <a:t>total_onshift_partners</a:t>
            </a:r>
            <a:r>
              <a:rPr lang="en-US" sz="1800" dirty="0"/>
              <a:t>', and '</a:t>
            </a:r>
            <a:r>
              <a:rPr lang="en-US" sz="1800" dirty="0" err="1"/>
              <a:t>total_busy_partners</a:t>
            </a:r>
            <a:r>
              <a:rPr lang="en-US" sz="1800" dirty="0"/>
              <a:t>' were removed.</a:t>
            </a:r>
          </a:p>
          <a:p>
            <a:pPr algn="just">
              <a:buFont typeface="Arial" panose="020B0604020202020204" pitchFamily="34" charset="0"/>
              <a:buChar char="•"/>
            </a:pPr>
            <a:r>
              <a:rPr lang="en-US" sz="1800" dirty="0"/>
              <a:t>Missing values were imputed using appropriate methods: mode for categorical features and mean for numerical features.</a:t>
            </a:r>
          </a:p>
          <a:p>
            <a:pPr algn="just">
              <a:buFont typeface="Arial" panose="020B0604020202020204" pitchFamily="34" charset="0"/>
              <a:buChar char="•"/>
            </a:pPr>
            <a:r>
              <a:rPr lang="en-US" sz="1800" dirty="0"/>
              <a:t>The dataset was split into training and testing sets using a 70:30 ratio.</a:t>
            </a:r>
          </a:p>
          <a:p>
            <a:pPr algn="just">
              <a:buFont typeface="Arial" panose="020B0604020202020204" pitchFamily="34" charset="0"/>
              <a:buChar char="•"/>
            </a:pPr>
            <a:r>
              <a:rPr lang="en-US" sz="1800" dirty="0" err="1"/>
              <a:t>XGBoost</a:t>
            </a:r>
            <a:r>
              <a:rPr lang="en-US" sz="1800" dirty="0"/>
              <a:t> algorithm was used for regression modeling.</a:t>
            </a:r>
          </a:p>
          <a:p>
            <a:pPr algn="just">
              <a:buFont typeface="Arial" panose="020B0604020202020204" pitchFamily="34" charset="0"/>
              <a:buChar char="•"/>
            </a:pPr>
            <a:r>
              <a:rPr lang="en-US" sz="1800" dirty="0"/>
              <a:t>Mean absolute error (MAE) and R2 score were used to evaluate the model's performance on the test data.</a:t>
            </a:r>
          </a:p>
          <a:p>
            <a:pPr algn="just">
              <a:buFont typeface="Arial" panose="020B0604020202020204" pitchFamily="34" charset="0"/>
              <a:buChar char="•"/>
            </a:pPr>
            <a:r>
              <a:rPr lang="en-US" sz="1800" dirty="0"/>
              <a:t>Percentage of missing values was calculated for each feature in the dataset.</a:t>
            </a:r>
          </a:p>
          <a:p>
            <a:pPr algn="just">
              <a:buFont typeface="Arial" panose="020B0604020202020204" pitchFamily="34" charset="0"/>
              <a:buChar char="•"/>
            </a:pPr>
            <a:r>
              <a:rPr lang="en-US" sz="1800" dirty="0"/>
              <a:t>Missing values were imputed for '</a:t>
            </a:r>
            <a:r>
              <a:rPr lang="en-US" sz="1800" dirty="0" err="1"/>
              <a:t>market_id</a:t>
            </a:r>
            <a:r>
              <a:rPr lang="en-US" sz="1800" dirty="0"/>
              <a:t>', '</a:t>
            </a:r>
            <a:r>
              <a:rPr lang="en-US" sz="1800" dirty="0" err="1"/>
              <a:t>store_primary_category</a:t>
            </a:r>
            <a:r>
              <a:rPr lang="en-US" sz="1800" dirty="0"/>
              <a:t>', '</a:t>
            </a:r>
            <a:r>
              <a:rPr lang="en-US" sz="1800" dirty="0" err="1"/>
              <a:t>order_protocol</a:t>
            </a:r>
            <a:r>
              <a:rPr lang="en-US" sz="1800" dirty="0"/>
              <a:t>', '</a:t>
            </a:r>
            <a:r>
              <a:rPr lang="en-US" sz="1800" dirty="0" err="1"/>
              <a:t>total_onshift_partners</a:t>
            </a:r>
            <a:r>
              <a:rPr lang="en-US" sz="1800" dirty="0"/>
              <a:t>', '</a:t>
            </a:r>
            <a:r>
              <a:rPr lang="en-US" sz="1800" dirty="0" err="1"/>
              <a:t>total_busy_partners</a:t>
            </a:r>
            <a:r>
              <a:rPr lang="en-US" sz="1800" dirty="0"/>
              <a:t>', '</a:t>
            </a:r>
            <a:r>
              <a:rPr lang="en-US" sz="1800" dirty="0" err="1"/>
              <a:t>total_outstanding_orders</a:t>
            </a:r>
            <a:r>
              <a:rPr lang="en-US" sz="1800" dirty="0"/>
              <a:t>', and '</a:t>
            </a:r>
            <a:r>
              <a:rPr lang="en-US" sz="1800" dirty="0" err="1"/>
              <a:t>time_taken</a:t>
            </a:r>
            <a:r>
              <a:rPr lang="en-US" sz="1800" dirty="0"/>
              <a:t>(mins)' features.</a:t>
            </a:r>
            <a:endParaRPr lang="en-IN" sz="1800" dirty="0"/>
          </a:p>
        </p:txBody>
      </p:sp>
      <p:pic>
        <p:nvPicPr>
          <p:cNvPr id="4" name="Recorded Sound">
            <a:hlinkClick r:id="" action="ppaction://media"/>
            <a:extLst>
              <a:ext uri="{FF2B5EF4-FFF2-40B4-BE49-F238E27FC236}">
                <a16:creationId xmlns:a16="http://schemas.microsoft.com/office/drawing/2014/main" id="{E8815CE3-A0E2-40EE-B351-1FEA404AE0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00898" y="575199"/>
            <a:ext cx="406400" cy="406400"/>
          </a:xfrm>
          <a:prstGeom prst="rect">
            <a:avLst/>
          </a:prstGeom>
        </p:spPr>
      </p:pic>
    </p:spTree>
    <p:extLst>
      <p:ext uri="{BB962C8B-B14F-4D97-AF65-F5344CB8AC3E}">
        <p14:creationId xmlns:p14="http://schemas.microsoft.com/office/powerpoint/2010/main" val="3856499177"/>
      </p:ext>
    </p:extLst>
  </p:cSld>
  <p:clrMapOvr>
    <a:masterClrMapping/>
  </p:clrMapOvr>
  <mc:AlternateContent xmlns:mc="http://schemas.openxmlformats.org/markup-compatibility/2006">
    <mc:Choice xmlns:p14="http://schemas.microsoft.com/office/powerpoint/2010/main" Requires="p14">
      <p:transition spd="slow" p14:dur="2000" advTm="55343"/>
    </mc:Choice>
    <mc:Fallback>
      <p:transition spd="slow" advTm="55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3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838200" y="365126"/>
            <a:ext cx="10515600" cy="655292"/>
          </a:xfrm>
        </p:spPr>
        <p:txBody>
          <a:bodyPr>
            <a:normAutofit fontScale="90000"/>
          </a:bodyPr>
          <a:lstStyle/>
          <a:p>
            <a:r>
              <a:rPr lang="en-US" dirty="0"/>
              <a:t>Future Work</a:t>
            </a:r>
            <a:endParaRPr lang="en-IN" dirty="0"/>
          </a:p>
        </p:txBody>
      </p:sp>
      <p:sp>
        <p:nvSpPr>
          <p:cNvPr id="3" name="Content Placeholder 2">
            <a:extLst>
              <a:ext uri="{FF2B5EF4-FFF2-40B4-BE49-F238E27FC236}">
                <a16:creationId xmlns:a16="http://schemas.microsoft.com/office/drawing/2014/main" id="{9D14E32B-A1CD-EC5F-65AD-5A82F2F7BB82}"/>
              </a:ext>
            </a:extLst>
          </p:cNvPr>
          <p:cNvSpPr>
            <a:spLocks noGrp="1"/>
          </p:cNvSpPr>
          <p:nvPr>
            <p:ph idx="1"/>
          </p:nvPr>
        </p:nvSpPr>
        <p:spPr>
          <a:xfrm>
            <a:off x="838200" y="1126434"/>
            <a:ext cx="10515600" cy="5366439"/>
          </a:xfrm>
        </p:spPr>
        <p:txBody>
          <a:bodyPr>
            <a:normAutofit/>
          </a:bodyPr>
          <a:lstStyle/>
          <a:p>
            <a:pPr algn="just">
              <a:buFont typeface="Arial" panose="020B0604020202020204" pitchFamily="34" charset="0"/>
              <a:buChar char="•"/>
            </a:pPr>
            <a:r>
              <a:rPr lang="en-US" sz="1800" b="0" i="0" dirty="0">
                <a:effectLst/>
              </a:rPr>
              <a:t>To improve the performance of the </a:t>
            </a:r>
            <a:r>
              <a:rPr lang="en-US" sz="1800" b="0" i="0" dirty="0" err="1">
                <a:effectLst/>
              </a:rPr>
              <a:t>XGBoost</a:t>
            </a:r>
            <a:r>
              <a:rPr lang="en-US" sz="1800" b="0" i="0" dirty="0">
                <a:effectLst/>
              </a:rPr>
              <a:t> model, we should perform hyperparameter tuning using techniques such grid search or random search to find the optimal combination of hyperparameters. Parameters like learning rate, maximum depth, number of estimators, subsample, and regularization can be tuned for a better results.</a:t>
            </a:r>
          </a:p>
          <a:p>
            <a:pPr algn="just">
              <a:buFont typeface="Arial" panose="020B0604020202020204" pitchFamily="34" charset="0"/>
              <a:buChar char="•"/>
            </a:pPr>
            <a:r>
              <a:rPr lang="en-US" sz="1800" b="0" i="0" dirty="0">
                <a:effectLst/>
              </a:rPr>
              <a:t>In addition, we can explore additional feature engineering techniques to increase the predictive power of model. This can include creating new features based on domain knowledge or transforming existing variables to capture non-linear relationships. Interactions between variables, polynomial features, or any other feature transformations can also be considered to capture more complex patterns in data.</a:t>
            </a:r>
          </a:p>
          <a:p>
            <a:pPr algn="just">
              <a:buFont typeface="Arial" panose="020B0604020202020204" pitchFamily="34" charset="0"/>
              <a:buChar char="•"/>
            </a:pPr>
            <a:r>
              <a:rPr lang="en-US" sz="1800" b="0" i="0" dirty="0">
                <a:effectLst/>
              </a:rPr>
              <a:t>To further improve the model's performance, we can experiment with ensemble modeling techniques such as bagging and boosting. Different ensemble methods, such as stacking or blending, can be tried to combine the predictions of multiple models.</a:t>
            </a:r>
          </a:p>
          <a:p>
            <a:pPr algn="just">
              <a:buFont typeface="Arial" panose="020B0604020202020204" pitchFamily="34" charset="0"/>
              <a:buChar char="•"/>
            </a:pPr>
            <a:r>
              <a:rPr lang="en-US" sz="1800" b="0" i="0" dirty="0">
                <a:effectLst/>
              </a:rPr>
              <a:t>To obtain more reliable estimates of the model's performance, cross validation techniques can be implemented. This can help assess the model's generalization ability and decrease the risk of overfitting.</a:t>
            </a:r>
          </a:p>
          <a:p>
            <a:pPr algn="just"/>
            <a:endParaRPr lang="en-IN" sz="1800" dirty="0"/>
          </a:p>
        </p:txBody>
      </p:sp>
      <p:pic>
        <p:nvPicPr>
          <p:cNvPr id="4" name="Recorded Sound">
            <a:hlinkClick r:id="" action="ppaction://media"/>
            <a:extLst>
              <a:ext uri="{FF2B5EF4-FFF2-40B4-BE49-F238E27FC236}">
                <a16:creationId xmlns:a16="http://schemas.microsoft.com/office/drawing/2014/main" id="{5CD0D02B-C17D-23D8-1864-63F18123A5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24853" y="463826"/>
            <a:ext cx="406400" cy="406400"/>
          </a:xfrm>
          <a:prstGeom prst="rect">
            <a:avLst/>
          </a:prstGeom>
        </p:spPr>
      </p:pic>
    </p:spTree>
    <p:extLst>
      <p:ext uri="{BB962C8B-B14F-4D97-AF65-F5344CB8AC3E}">
        <p14:creationId xmlns:p14="http://schemas.microsoft.com/office/powerpoint/2010/main" val="1580004227"/>
      </p:ext>
    </p:extLst>
  </p:cSld>
  <p:clrMapOvr>
    <a:masterClrMapping/>
  </p:clrMapOvr>
  <mc:AlternateContent xmlns:mc="http://schemas.openxmlformats.org/markup-compatibility/2006">
    <mc:Choice xmlns:p14="http://schemas.microsoft.com/office/powerpoint/2010/main" Requires="p14">
      <p:transition spd="slow" p14:dur="2000" advTm="73895"/>
    </mc:Choice>
    <mc:Fallback>
      <p:transition spd="slow" advTm="738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8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7CF86-E1CB-1EBA-9AB8-D86D21D17BC5}"/>
              </a:ext>
            </a:extLst>
          </p:cNvPr>
          <p:cNvSpPr>
            <a:spLocks noGrp="1"/>
          </p:cNvSpPr>
          <p:nvPr>
            <p:ph type="title"/>
          </p:nvPr>
        </p:nvSpPr>
        <p:spPr/>
        <p:txBody>
          <a:bodyPr/>
          <a:lstStyle/>
          <a:p>
            <a:r>
              <a:rPr lang="en-US" dirty="0"/>
              <a:t>Group 5</a:t>
            </a:r>
            <a:br>
              <a:rPr lang="en-US" dirty="0"/>
            </a:br>
            <a:r>
              <a:rPr lang="en-US" sz="3200" dirty="0"/>
              <a:t>Team Members:-</a:t>
            </a:r>
            <a:endParaRPr lang="en-IN" sz="3200" dirty="0"/>
          </a:p>
        </p:txBody>
      </p:sp>
      <p:sp>
        <p:nvSpPr>
          <p:cNvPr id="3" name="Content Placeholder 2">
            <a:extLst>
              <a:ext uri="{FF2B5EF4-FFF2-40B4-BE49-F238E27FC236}">
                <a16:creationId xmlns:a16="http://schemas.microsoft.com/office/drawing/2014/main" id="{D6E6AE54-9BFF-3192-94BC-74554A2BE4CE}"/>
              </a:ext>
            </a:extLst>
          </p:cNvPr>
          <p:cNvSpPr>
            <a:spLocks noGrp="1"/>
          </p:cNvSpPr>
          <p:nvPr>
            <p:ph idx="1"/>
          </p:nvPr>
        </p:nvSpPr>
        <p:spPr/>
        <p:txBody>
          <a:bodyPr/>
          <a:lstStyle/>
          <a:p>
            <a:r>
              <a:rPr lang="en-US" dirty="0"/>
              <a:t>Ramya </a:t>
            </a:r>
            <a:r>
              <a:rPr lang="en-US" dirty="0" err="1"/>
              <a:t>Jampani</a:t>
            </a:r>
            <a:r>
              <a:rPr lang="en-US" dirty="0"/>
              <a:t> (801307121)</a:t>
            </a:r>
          </a:p>
          <a:p>
            <a:r>
              <a:rPr lang="en-US" dirty="0"/>
              <a:t>Himanshi Khatri (801305595)</a:t>
            </a:r>
          </a:p>
          <a:p>
            <a:r>
              <a:rPr lang="en-US" dirty="0"/>
              <a:t>Chetan Subhash </a:t>
            </a:r>
            <a:r>
              <a:rPr lang="en-US" dirty="0" err="1"/>
              <a:t>Chunduru</a:t>
            </a:r>
            <a:r>
              <a:rPr lang="en-US" dirty="0"/>
              <a:t> (801306998)</a:t>
            </a:r>
          </a:p>
          <a:p>
            <a:r>
              <a:rPr lang="en-US" dirty="0"/>
              <a:t>Revanth Kumar Galla  (801314883)</a:t>
            </a:r>
          </a:p>
          <a:p>
            <a:r>
              <a:rPr lang="en-US" dirty="0"/>
              <a:t>Satya Sai Rajesh </a:t>
            </a:r>
            <a:r>
              <a:rPr lang="en-US" dirty="0" err="1"/>
              <a:t>Parvatareddy</a:t>
            </a:r>
            <a:r>
              <a:rPr lang="en-US" dirty="0"/>
              <a:t> (801328224)</a:t>
            </a:r>
            <a:endParaRPr lang="en-IN" dirty="0"/>
          </a:p>
        </p:txBody>
      </p:sp>
    </p:spTree>
    <p:extLst>
      <p:ext uri="{BB962C8B-B14F-4D97-AF65-F5344CB8AC3E}">
        <p14:creationId xmlns:p14="http://schemas.microsoft.com/office/powerpoint/2010/main" val="3690944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65FA0-29F0-94AB-C230-765C2979CB5D}"/>
              </a:ext>
            </a:extLst>
          </p:cNvPr>
          <p:cNvSpPr>
            <a:spLocks noGrp="1"/>
          </p:cNvSpPr>
          <p:nvPr>
            <p:ph type="ctrTitle"/>
          </p:nvPr>
        </p:nvSpPr>
        <p:spPr/>
        <p:txBody>
          <a:bodyPr/>
          <a:lstStyle/>
          <a:p>
            <a:r>
              <a:rPr lang="en-US" dirty="0"/>
              <a:t>Thankyou</a:t>
            </a:r>
            <a:endParaRPr lang="en-IN" dirty="0"/>
          </a:p>
        </p:txBody>
      </p:sp>
      <p:pic>
        <p:nvPicPr>
          <p:cNvPr id="6" name="Recorded Sound">
            <a:hlinkClick r:id="" action="ppaction://media"/>
            <a:extLst>
              <a:ext uri="{FF2B5EF4-FFF2-40B4-BE49-F238E27FC236}">
                <a16:creationId xmlns:a16="http://schemas.microsoft.com/office/drawing/2014/main" id="{656B9F94-D390-CD55-F07A-8557C9C777A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61600" y="919163"/>
            <a:ext cx="406400" cy="406400"/>
          </a:xfrm>
          <a:prstGeom prst="rect">
            <a:avLst/>
          </a:prstGeom>
        </p:spPr>
      </p:pic>
    </p:spTree>
    <p:extLst>
      <p:ext uri="{BB962C8B-B14F-4D97-AF65-F5344CB8AC3E}">
        <p14:creationId xmlns:p14="http://schemas.microsoft.com/office/powerpoint/2010/main" val="663065555"/>
      </p:ext>
    </p:extLst>
  </p:cSld>
  <p:clrMapOvr>
    <a:masterClrMapping/>
  </p:clrMapOvr>
  <mc:AlternateContent xmlns:mc="http://schemas.openxmlformats.org/markup-compatibility/2006">
    <mc:Choice xmlns:p14="http://schemas.microsoft.com/office/powerpoint/2010/main" Requires="p14">
      <p:transition spd="slow" p14:dur="2000" advTm="1937"/>
    </mc:Choice>
    <mc:Fallback>
      <p:transition spd="slow" advTm="19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A5CE0-F4EB-3F9D-C0B7-C05A99DBC5EA}"/>
              </a:ext>
            </a:extLst>
          </p:cNvPr>
          <p:cNvSpPr>
            <a:spLocks noGrp="1"/>
          </p:cNvSpPr>
          <p:nvPr>
            <p:ph type="title"/>
          </p:nvPr>
        </p:nvSpPr>
        <p:spPr>
          <a:xfrm>
            <a:off x="838200" y="365125"/>
            <a:ext cx="10515600" cy="721553"/>
          </a:xfrm>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1137F64A-B6BA-1472-6BAD-7265EBE20D5A}"/>
              </a:ext>
            </a:extLst>
          </p:cNvPr>
          <p:cNvSpPr>
            <a:spLocks noGrp="1"/>
          </p:cNvSpPr>
          <p:nvPr>
            <p:ph idx="1"/>
          </p:nvPr>
        </p:nvSpPr>
        <p:spPr>
          <a:xfrm>
            <a:off x="838200" y="1192696"/>
            <a:ext cx="10515600" cy="5300179"/>
          </a:xfrm>
        </p:spPr>
        <p:txBody>
          <a:bodyPr>
            <a:normAutofit/>
          </a:bodyPr>
          <a:lstStyle/>
          <a:p>
            <a:pPr algn="just">
              <a:buFont typeface="Arial" panose="020B0604020202020204" pitchFamily="34" charset="0"/>
              <a:buChar char="•"/>
            </a:pPr>
            <a:r>
              <a:rPr lang="en-US" sz="1800" b="0" i="0" dirty="0">
                <a:effectLst/>
              </a:rPr>
              <a:t>The "Porter Delivery Time Estimation" dataset presents a valuable opportunity for businesses to utilize existing data in order to extract insights and arrive at well-informed decisions. The dataset can be analyzed and valuable insights can be derived by utilizing domain knowledge related to the food delivery industry, logistics, and customer preferences. Through an analysis of the variables that impact delivery time, discernment of patterns and trends in order volume, customer satisfaction, delivery performance, and vendor performance, enterprises can optimize their operational processes, enhance their customer service, and augment their competitive edge.</a:t>
            </a:r>
          </a:p>
          <a:p>
            <a:pPr algn="just">
              <a:buFont typeface="Arial" panose="020B0604020202020204" pitchFamily="34" charset="0"/>
              <a:buChar char="•"/>
            </a:pPr>
            <a:r>
              <a:rPr lang="en-US" sz="1800" b="0" i="0" dirty="0">
                <a:effectLst/>
              </a:rPr>
              <a:t>The interpretation of data and discovery of significant insights can be facilitated through the utilization of domain knowledge in fields such as transportation and logistics, customer behavior, and market trends. An instance of optimization for delivery routes and schedules in businesses can be achieved by comprehending the influence of weather conditions, traffic patterns, and distance on delivery time. Acquiring an understanding of customer preferences, including peak hours and days, can aid businesses in effectively strategizing their resource allocation and operational procedures. Familiarity with market trends and seasonal patterns can assist enterprises in adapting their tactics and advertising campaigns to accommodate evolving consumer preferences.</a:t>
            </a:r>
          </a:p>
          <a:p>
            <a:pPr algn="just">
              <a:buFont typeface="Arial" panose="020B0604020202020204" pitchFamily="34" charset="0"/>
              <a:buChar char="•"/>
            </a:pPr>
            <a:endParaRPr lang="en-US" sz="1800" dirty="0"/>
          </a:p>
          <a:p>
            <a:pPr algn="just">
              <a:buFont typeface="Arial" panose="020B0604020202020204" pitchFamily="34" charset="0"/>
              <a:buChar char="•"/>
            </a:pPr>
            <a:r>
              <a:rPr lang="en-US" sz="1800" b="0" i="0" dirty="0">
                <a:effectLst/>
              </a:rPr>
              <a:t>Dataset can be accessed at :-</a:t>
            </a:r>
          </a:p>
          <a:p>
            <a:pPr marL="0" indent="0" algn="just">
              <a:buNone/>
            </a:pPr>
            <a:r>
              <a:rPr lang="en-US" sz="1800" b="0" i="0" dirty="0">
                <a:effectLst/>
                <a:hlinkClick r:id="rId4">
                  <a:extLst>
                    <a:ext uri="{A12FA001-AC4F-418D-AE19-62706E023703}">
                      <ahyp:hlinkClr xmlns:ahyp="http://schemas.microsoft.com/office/drawing/2018/hyperlinkcolor" val="tx"/>
                    </a:ext>
                  </a:extLst>
                </a:hlinkClick>
              </a:rPr>
              <a:t>https://www.kaggle.com/datasets/ranitsarkar01/porter-delivery-time-estimation</a:t>
            </a:r>
            <a:endParaRPr lang="en-US" sz="1800" b="0" i="0" dirty="0">
              <a:effectLst/>
            </a:endParaRPr>
          </a:p>
          <a:p>
            <a:pPr algn="just"/>
            <a:endParaRPr lang="en-IN" sz="1800" dirty="0"/>
          </a:p>
        </p:txBody>
      </p:sp>
      <p:pic>
        <p:nvPicPr>
          <p:cNvPr id="4" name="Recorded Sound">
            <a:hlinkClick r:id="" action="ppaction://media"/>
            <a:extLst>
              <a:ext uri="{FF2B5EF4-FFF2-40B4-BE49-F238E27FC236}">
                <a16:creationId xmlns:a16="http://schemas.microsoft.com/office/drawing/2014/main" id="{BD71CB6D-2156-4AB4-1D23-175CF80AED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3010071573"/>
      </p:ext>
    </p:extLst>
  </p:cSld>
  <p:clrMapOvr>
    <a:masterClrMapping/>
  </p:clrMapOvr>
  <mc:AlternateContent xmlns:mc="http://schemas.openxmlformats.org/markup-compatibility/2006">
    <mc:Choice xmlns:p14="http://schemas.microsoft.com/office/powerpoint/2010/main" Requires="p14">
      <p:transition spd="slow" p14:dur="2000" advTm="103442"/>
    </mc:Choice>
    <mc:Fallback>
      <p:transition spd="slow" advTm="103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344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54D12-5FBB-51B6-C542-DD119523BBFE}"/>
              </a:ext>
            </a:extLst>
          </p:cNvPr>
          <p:cNvSpPr>
            <a:spLocks noGrp="1"/>
          </p:cNvSpPr>
          <p:nvPr>
            <p:ph type="title"/>
          </p:nvPr>
        </p:nvSpPr>
        <p:spPr>
          <a:xfrm>
            <a:off x="838200" y="365125"/>
            <a:ext cx="10515600" cy="880579"/>
          </a:xfrm>
        </p:spPr>
        <p:txBody>
          <a:bodyPr/>
          <a:lstStyle/>
          <a:p>
            <a:r>
              <a:rPr lang="en-US" dirty="0"/>
              <a:t>Attributes Explained</a:t>
            </a:r>
            <a:endParaRPr lang="en-IN" dirty="0"/>
          </a:p>
        </p:txBody>
      </p:sp>
      <p:sp>
        <p:nvSpPr>
          <p:cNvPr id="3" name="Content Placeholder 2">
            <a:extLst>
              <a:ext uri="{FF2B5EF4-FFF2-40B4-BE49-F238E27FC236}">
                <a16:creationId xmlns:a16="http://schemas.microsoft.com/office/drawing/2014/main" id="{71B75CC2-4E37-7D28-5E46-AA50C79DFB0A}"/>
              </a:ext>
            </a:extLst>
          </p:cNvPr>
          <p:cNvSpPr>
            <a:spLocks noGrp="1"/>
          </p:cNvSpPr>
          <p:nvPr>
            <p:ph idx="1"/>
          </p:nvPr>
        </p:nvSpPr>
        <p:spPr>
          <a:xfrm>
            <a:off x="838200" y="1245704"/>
            <a:ext cx="10515600" cy="5247171"/>
          </a:xfrm>
        </p:spPr>
        <p:txBody>
          <a:bodyPr>
            <a:normAutofit fontScale="55000" lnSpcReduction="20000"/>
          </a:bodyPr>
          <a:lstStyle/>
          <a:p>
            <a:pPr algn="l">
              <a:buFont typeface="Arial" panose="020B0604020202020204" pitchFamily="34" charset="0"/>
              <a:buChar char="•"/>
            </a:pPr>
            <a:r>
              <a:rPr lang="en-US" b="1" i="0" dirty="0">
                <a:effectLst/>
              </a:rPr>
              <a:t>market id</a:t>
            </a:r>
            <a:r>
              <a:rPr lang="en-US" b="0" i="0" dirty="0">
                <a:effectLst/>
              </a:rPr>
              <a:t>: integer id for the market where the restaurant lies</a:t>
            </a:r>
          </a:p>
          <a:p>
            <a:pPr algn="l">
              <a:buFont typeface="Arial" panose="020B0604020202020204" pitchFamily="34" charset="0"/>
              <a:buChar char="•"/>
            </a:pPr>
            <a:r>
              <a:rPr lang="en-US" b="1" i="0" dirty="0">
                <a:effectLst/>
              </a:rPr>
              <a:t>created at</a:t>
            </a:r>
            <a:r>
              <a:rPr lang="en-US" b="0" i="0" dirty="0">
                <a:effectLst/>
              </a:rPr>
              <a:t>: the timestamp at which the order was placed</a:t>
            </a:r>
          </a:p>
          <a:p>
            <a:pPr algn="l">
              <a:buFont typeface="Arial" panose="020B0604020202020204" pitchFamily="34" charset="0"/>
              <a:buChar char="•"/>
            </a:pPr>
            <a:r>
              <a:rPr lang="en-US" b="1" i="0" dirty="0">
                <a:effectLst/>
              </a:rPr>
              <a:t>actual delivery time: </a:t>
            </a:r>
            <a:r>
              <a:rPr lang="en-US" b="0" i="0" dirty="0">
                <a:effectLst/>
              </a:rPr>
              <a:t>the timestamp when the order was delivered</a:t>
            </a:r>
          </a:p>
          <a:p>
            <a:pPr algn="l">
              <a:buFont typeface="Arial" panose="020B0604020202020204" pitchFamily="34" charset="0"/>
              <a:buChar char="•"/>
            </a:pPr>
            <a:r>
              <a:rPr lang="en-US" b="1" i="0" dirty="0" err="1">
                <a:effectLst/>
              </a:rPr>
              <a:t>store_primary_category</a:t>
            </a:r>
            <a:r>
              <a:rPr lang="en-US" b="1" i="0" dirty="0">
                <a:effectLst/>
              </a:rPr>
              <a:t>: </a:t>
            </a:r>
            <a:r>
              <a:rPr lang="en-US" b="0" i="0" dirty="0">
                <a:effectLst/>
              </a:rPr>
              <a:t>category for the restaurant</a:t>
            </a:r>
          </a:p>
          <a:p>
            <a:pPr algn="l">
              <a:buFont typeface="Arial" panose="020B0604020202020204" pitchFamily="34" charset="0"/>
              <a:buChar char="•"/>
            </a:pPr>
            <a:r>
              <a:rPr lang="en-US" b="1" i="0" dirty="0">
                <a:effectLst/>
              </a:rPr>
              <a:t>order protocol: </a:t>
            </a:r>
            <a:r>
              <a:rPr lang="en-US" b="0" i="0" dirty="0">
                <a:effectLst/>
              </a:rPr>
              <a:t>integer code value for order protocol(how the order was placed le: through porter, call to restaurant, pre booked, third part </a:t>
            </a:r>
            <a:r>
              <a:rPr lang="en-US" b="0" i="0" dirty="0" err="1">
                <a:effectLst/>
              </a:rPr>
              <a:t>etc</a:t>
            </a:r>
            <a:r>
              <a:rPr lang="en-US" b="0" i="0" dirty="0">
                <a:effectLst/>
              </a:rPr>
              <a:t>)</a:t>
            </a:r>
          </a:p>
          <a:p>
            <a:pPr algn="l">
              <a:buFont typeface="Arial" panose="020B0604020202020204" pitchFamily="34" charset="0"/>
              <a:buChar char="•"/>
            </a:pPr>
            <a:r>
              <a:rPr lang="en-US" b="1" i="0" dirty="0">
                <a:effectLst/>
              </a:rPr>
              <a:t>total items subtotal</a:t>
            </a:r>
            <a:r>
              <a:rPr lang="en-US" b="0" i="0" dirty="0">
                <a:effectLst/>
              </a:rPr>
              <a:t>: final price of the order</a:t>
            </a:r>
          </a:p>
          <a:p>
            <a:pPr algn="l">
              <a:buFont typeface="Arial" panose="020B0604020202020204" pitchFamily="34" charset="0"/>
              <a:buChar char="•"/>
            </a:pPr>
            <a:r>
              <a:rPr lang="en-US" b="1" i="0" dirty="0" err="1">
                <a:effectLst/>
              </a:rPr>
              <a:t>num_distinct</a:t>
            </a:r>
            <a:r>
              <a:rPr lang="en-US" b="1" i="0" dirty="0">
                <a:effectLst/>
              </a:rPr>
              <a:t> items: </a:t>
            </a:r>
            <a:r>
              <a:rPr lang="en-US" b="0" i="0" dirty="0">
                <a:effectLst/>
              </a:rPr>
              <a:t>the number of distinct items in the order</a:t>
            </a:r>
          </a:p>
          <a:p>
            <a:pPr algn="l">
              <a:buFont typeface="Arial" panose="020B0604020202020204" pitchFamily="34" charset="0"/>
              <a:buChar char="•"/>
            </a:pPr>
            <a:r>
              <a:rPr lang="en-US" b="1" i="0" dirty="0">
                <a:effectLst/>
              </a:rPr>
              <a:t>actual delivery time: </a:t>
            </a:r>
            <a:r>
              <a:rPr lang="en-US" b="0" i="0" dirty="0">
                <a:effectLst/>
              </a:rPr>
              <a:t>the timestamp when the order was delivered</a:t>
            </a:r>
          </a:p>
          <a:p>
            <a:pPr algn="l">
              <a:buFont typeface="Arial" panose="020B0604020202020204" pitchFamily="34" charset="0"/>
              <a:buChar char="•"/>
            </a:pPr>
            <a:r>
              <a:rPr lang="en-US" b="1" i="0" dirty="0" err="1">
                <a:effectLst/>
              </a:rPr>
              <a:t>store_primary_category</a:t>
            </a:r>
            <a:r>
              <a:rPr lang="en-US" b="1" i="0" dirty="0">
                <a:effectLst/>
              </a:rPr>
              <a:t>: </a:t>
            </a:r>
            <a:r>
              <a:rPr lang="en-US" b="0" i="0" dirty="0">
                <a:effectLst/>
              </a:rPr>
              <a:t>category for the restaurant</a:t>
            </a:r>
          </a:p>
          <a:p>
            <a:pPr algn="l">
              <a:buFont typeface="Arial" panose="020B0604020202020204" pitchFamily="34" charset="0"/>
              <a:buChar char="•"/>
            </a:pPr>
            <a:r>
              <a:rPr lang="en-US" b="1" i="0" dirty="0">
                <a:effectLst/>
              </a:rPr>
              <a:t>order protocol: </a:t>
            </a:r>
            <a:r>
              <a:rPr lang="en-US" b="0" i="0" dirty="0">
                <a:effectLst/>
              </a:rPr>
              <a:t>integer code value for order protocol(how the order was placed le: through porter, call to restaurant, pre booked, third part </a:t>
            </a:r>
            <a:r>
              <a:rPr lang="en-US" b="0" i="0" dirty="0" err="1">
                <a:effectLst/>
              </a:rPr>
              <a:t>etc</a:t>
            </a:r>
            <a:r>
              <a:rPr lang="en-US" b="0" i="0" dirty="0">
                <a:effectLst/>
              </a:rPr>
              <a:t>)</a:t>
            </a:r>
          </a:p>
          <a:p>
            <a:pPr algn="l">
              <a:buFont typeface="Arial" panose="020B0604020202020204" pitchFamily="34" charset="0"/>
              <a:buChar char="•"/>
            </a:pPr>
            <a:r>
              <a:rPr lang="en-US" b="1" i="0" dirty="0">
                <a:effectLst/>
              </a:rPr>
              <a:t>total items subtotal: </a:t>
            </a:r>
            <a:r>
              <a:rPr lang="en-US" b="0" i="0" dirty="0">
                <a:effectLst/>
              </a:rPr>
              <a:t>final price of the order</a:t>
            </a:r>
          </a:p>
          <a:p>
            <a:pPr algn="l">
              <a:buFont typeface="Arial" panose="020B0604020202020204" pitchFamily="34" charset="0"/>
              <a:buChar char="•"/>
            </a:pPr>
            <a:r>
              <a:rPr lang="en-US" b="1" i="0" dirty="0" err="1">
                <a:effectLst/>
              </a:rPr>
              <a:t>num_distinct</a:t>
            </a:r>
            <a:r>
              <a:rPr lang="en-US" b="1" i="0" dirty="0">
                <a:effectLst/>
              </a:rPr>
              <a:t> items</a:t>
            </a:r>
            <a:r>
              <a:rPr lang="en-US" b="0" i="0" dirty="0">
                <a:effectLst/>
              </a:rPr>
              <a:t>: the number of distinct items in the order</a:t>
            </a:r>
          </a:p>
          <a:p>
            <a:pPr algn="l">
              <a:buFont typeface="Arial" panose="020B0604020202020204" pitchFamily="34" charset="0"/>
              <a:buChar char="•"/>
            </a:pPr>
            <a:r>
              <a:rPr lang="en-US" b="1" i="0" dirty="0" err="1">
                <a:effectLst/>
              </a:rPr>
              <a:t>min_item_price</a:t>
            </a:r>
            <a:r>
              <a:rPr lang="en-US" b="1" i="0" dirty="0">
                <a:effectLst/>
              </a:rPr>
              <a:t>: </a:t>
            </a:r>
            <a:r>
              <a:rPr lang="en-US" b="0" i="0" dirty="0">
                <a:effectLst/>
              </a:rPr>
              <a:t>price of the cheapest item in the order</a:t>
            </a:r>
          </a:p>
          <a:p>
            <a:pPr algn="l">
              <a:buFont typeface="Arial" panose="020B0604020202020204" pitchFamily="34" charset="0"/>
              <a:buChar char="•"/>
            </a:pPr>
            <a:r>
              <a:rPr lang="en-US" b="1" i="0" dirty="0" err="1">
                <a:effectLst/>
              </a:rPr>
              <a:t>max_item_price</a:t>
            </a:r>
            <a:r>
              <a:rPr lang="en-US" b="1" i="0" dirty="0">
                <a:effectLst/>
              </a:rPr>
              <a:t>: </a:t>
            </a:r>
            <a:r>
              <a:rPr lang="en-US" b="0" i="0" dirty="0">
                <a:effectLst/>
              </a:rPr>
              <a:t>price of the costliest item in order</a:t>
            </a:r>
          </a:p>
          <a:p>
            <a:pPr algn="l">
              <a:buFont typeface="Arial" panose="020B0604020202020204" pitchFamily="34" charset="0"/>
              <a:buChar char="•"/>
            </a:pPr>
            <a:r>
              <a:rPr lang="en-US" b="1" i="0" dirty="0" err="1">
                <a:effectLst/>
              </a:rPr>
              <a:t>total_onshift_partners</a:t>
            </a:r>
            <a:r>
              <a:rPr lang="en-US" b="1" i="0" dirty="0">
                <a:effectLst/>
              </a:rPr>
              <a:t>: </a:t>
            </a:r>
            <a:r>
              <a:rPr lang="en-US" b="0" i="0" dirty="0">
                <a:effectLst/>
              </a:rPr>
              <a:t>number of delivery partners on duty at the time order was placed</a:t>
            </a:r>
          </a:p>
          <a:p>
            <a:pPr algn="l">
              <a:buFont typeface="Arial" panose="020B0604020202020204" pitchFamily="34" charset="0"/>
              <a:buChar char="•"/>
            </a:pPr>
            <a:r>
              <a:rPr lang="en-US" b="1" i="0" dirty="0" err="1">
                <a:effectLst/>
              </a:rPr>
              <a:t>total_busy_partners</a:t>
            </a:r>
            <a:r>
              <a:rPr lang="en-US" b="0" i="0" dirty="0">
                <a:effectLst/>
              </a:rPr>
              <a:t>: number of delivery partners attending to other tasks</a:t>
            </a:r>
          </a:p>
          <a:p>
            <a:pPr algn="l">
              <a:buFont typeface="Arial" panose="020B0604020202020204" pitchFamily="34" charset="0"/>
              <a:buChar char="•"/>
            </a:pPr>
            <a:r>
              <a:rPr lang="en-US" b="1" i="0" dirty="0">
                <a:effectLst/>
              </a:rPr>
              <a:t>total </a:t>
            </a:r>
            <a:r>
              <a:rPr lang="en-US" b="1" i="0" dirty="0" err="1">
                <a:effectLst/>
              </a:rPr>
              <a:t>outstanding_orders</a:t>
            </a:r>
            <a:r>
              <a:rPr lang="en-US" b="0" i="0" dirty="0">
                <a:effectLst/>
              </a:rPr>
              <a:t>: total number of orders to be fulfilled at the moment</a:t>
            </a:r>
          </a:p>
          <a:p>
            <a:endParaRPr lang="en-IN" dirty="0"/>
          </a:p>
        </p:txBody>
      </p:sp>
      <p:pic>
        <p:nvPicPr>
          <p:cNvPr id="4" name="Recorded Sound">
            <a:hlinkClick r:id="" action="ppaction://media"/>
            <a:extLst>
              <a:ext uri="{FF2B5EF4-FFF2-40B4-BE49-F238E27FC236}">
                <a16:creationId xmlns:a16="http://schemas.microsoft.com/office/drawing/2014/main" id="{39881994-171E-A6DE-463F-FDE0FAE5E45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13970" y="783848"/>
            <a:ext cx="406400" cy="406400"/>
          </a:xfrm>
          <a:prstGeom prst="rect">
            <a:avLst/>
          </a:prstGeom>
        </p:spPr>
      </p:pic>
    </p:spTree>
    <p:extLst>
      <p:ext uri="{BB962C8B-B14F-4D97-AF65-F5344CB8AC3E}">
        <p14:creationId xmlns:p14="http://schemas.microsoft.com/office/powerpoint/2010/main" val="3819091862"/>
      </p:ext>
    </p:extLst>
  </p:cSld>
  <p:clrMapOvr>
    <a:masterClrMapping/>
  </p:clrMapOvr>
  <mc:AlternateContent xmlns:mc="http://schemas.openxmlformats.org/markup-compatibility/2006">
    <mc:Choice xmlns:p14="http://schemas.microsoft.com/office/powerpoint/2010/main" Requires="p14">
      <p:transition spd="slow" p14:dur="2000" advTm="30358"/>
    </mc:Choice>
    <mc:Fallback>
      <p:transition spd="slow" advTm="30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3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83075-C1E3-391C-F878-6827F2CFE860}"/>
              </a:ext>
            </a:extLst>
          </p:cNvPr>
          <p:cNvSpPr>
            <a:spLocks noGrp="1"/>
          </p:cNvSpPr>
          <p:nvPr>
            <p:ph type="title"/>
          </p:nvPr>
        </p:nvSpPr>
        <p:spPr>
          <a:xfrm>
            <a:off x="838200" y="365125"/>
            <a:ext cx="10515600" cy="708301"/>
          </a:xfrm>
        </p:spPr>
        <p:txBody>
          <a:bodyPr/>
          <a:lstStyle/>
          <a:p>
            <a:r>
              <a:rPr lang="en-US" dirty="0"/>
              <a:t>Data Understanding</a:t>
            </a:r>
            <a:endParaRPr lang="en-IN" dirty="0"/>
          </a:p>
        </p:txBody>
      </p:sp>
      <p:sp>
        <p:nvSpPr>
          <p:cNvPr id="4" name="Content Placeholder 3">
            <a:extLst>
              <a:ext uri="{FF2B5EF4-FFF2-40B4-BE49-F238E27FC236}">
                <a16:creationId xmlns:a16="http://schemas.microsoft.com/office/drawing/2014/main" id="{18E56A8B-42A4-7D6A-FCB0-AD4AB0A5C4F5}"/>
              </a:ext>
            </a:extLst>
          </p:cNvPr>
          <p:cNvSpPr>
            <a:spLocks noGrp="1"/>
          </p:cNvSpPr>
          <p:nvPr>
            <p:ph idx="1"/>
          </p:nvPr>
        </p:nvSpPr>
        <p:spPr>
          <a:xfrm>
            <a:off x="838200" y="1232452"/>
            <a:ext cx="10515600" cy="4944511"/>
          </a:xfrm>
        </p:spPr>
        <p:txBody>
          <a:bodyPr>
            <a:normAutofit/>
          </a:bodyPr>
          <a:lstStyle/>
          <a:p>
            <a:pPr algn="just"/>
            <a:r>
              <a:rPr lang="en-US" sz="1800" b="0" i="0" dirty="0">
                <a:effectLst/>
              </a:rPr>
              <a:t>The dataset titled "Porter Delivery Time Estimation" available on Kaggle provides a prospect for data-driven analysis in the realm of food delivery by presenting a business problem. Food delivery enterprises, including restaurants, cafes, and food delivery platforms, encounter the difficulty of accurately predicting and controlling delivery durations to ensure a gratifying encounter for their clientele. Precise estimation of delivery time is critical for fulfilling customer demands, guaranteeing punctual deliveries, and upholding customer contentment.</a:t>
            </a:r>
          </a:p>
          <a:p>
            <a:pPr algn="just"/>
            <a:r>
              <a:rPr lang="en-US" sz="1800" b="0" i="0" dirty="0">
                <a:effectLst/>
              </a:rPr>
              <a:t>The utilization of domain expertise and examination of the "Porter Delivery Time Estimation" dataset offers a prospect for enhancing delivery time estimation, streamlining operations, augmenting customer contentment, and attaining a competitive edge in the food delivery sector.</a:t>
            </a:r>
            <a:endParaRPr lang="en-IN" sz="1800" dirty="0"/>
          </a:p>
        </p:txBody>
      </p:sp>
      <p:pic>
        <p:nvPicPr>
          <p:cNvPr id="3" name="Recorded Sound">
            <a:hlinkClick r:id="" action="ppaction://media"/>
            <a:extLst>
              <a:ext uri="{FF2B5EF4-FFF2-40B4-BE49-F238E27FC236}">
                <a16:creationId xmlns:a16="http://schemas.microsoft.com/office/drawing/2014/main" id="{35FB7B10-9AD7-0BF7-7C94-696BF33D803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645955" y="477837"/>
            <a:ext cx="406400" cy="406400"/>
          </a:xfrm>
          <a:prstGeom prst="rect">
            <a:avLst/>
          </a:prstGeom>
        </p:spPr>
      </p:pic>
    </p:spTree>
    <p:extLst>
      <p:ext uri="{BB962C8B-B14F-4D97-AF65-F5344CB8AC3E}">
        <p14:creationId xmlns:p14="http://schemas.microsoft.com/office/powerpoint/2010/main" val="3330430308"/>
      </p:ext>
    </p:extLst>
  </p:cSld>
  <p:clrMapOvr>
    <a:masterClrMapping/>
  </p:clrMapOvr>
  <mc:AlternateContent xmlns:mc="http://schemas.openxmlformats.org/markup-compatibility/2006">
    <mc:Choice xmlns:p14="http://schemas.microsoft.com/office/powerpoint/2010/main" Requires="p14">
      <p:transition spd="slow" p14:dur="2000" advTm="51117"/>
    </mc:Choice>
    <mc:Fallback>
      <p:transition spd="slow" advTm="511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11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283075-C1E3-391C-F878-6827F2CFE860}"/>
              </a:ext>
            </a:extLst>
          </p:cNvPr>
          <p:cNvSpPr>
            <a:spLocks noGrp="1"/>
          </p:cNvSpPr>
          <p:nvPr>
            <p:ph type="title"/>
          </p:nvPr>
        </p:nvSpPr>
        <p:spPr>
          <a:xfrm>
            <a:off x="630936" y="639520"/>
            <a:ext cx="3429000" cy="1719072"/>
          </a:xfrm>
        </p:spPr>
        <p:txBody>
          <a:bodyPr anchor="b">
            <a:normAutofit/>
          </a:bodyPr>
          <a:lstStyle/>
          <a:p>
            <a:r>
              <a:rPr lang="en-US" sz="4600"/>
              <a:t>Exploratory Data Analysis</a:t>
            </a:r>
            <a:endParaRPr lang="en-IN" sz="4600"/>
          </a:p>
        </p:txBody>
      </p:sp>
      <p:sp>
        <p:nvSpPr>
          <p:cNvPr id="19"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ontent Placeholder 8">
            <a:extLst>
              <a:ext uri="{FF2B5EF4-FFF2-40B4-BE49-F238E27FC236}">
                <a16:creationId xmlns:a16="http://schemas.microsoft.com/office/drawing/2014/main" id="{2ADE879B-83C0-2D09-134F-369CFEA10ED6}"/>
              </a:ext>
            </a:extLst>
          </p:cNvPr>
          <p:cNvSpPr>
            <a:spLocks noGrp="1"/>
          </p:cNvSpPr>
          <p:nvPr>
            <p:ph idx="1"/>
          </p:nvPr>
        </p:nvSpPr>
        <p:spPr>
          <a:xfrm>
            <a:off x="630936" y="2807208"/>
            <a:ext cx="3429000" cy="3410712"/>
          </a:xfrm>
        </p:spPr>
        <p:txBody>
          <a:bodyPr anchor="t">
            <a:normAutofit/>
          </a:bodyPr>
          <a:lstStyle/>
          <a:p>
            <a:r>
              <a:rPr lang="en-US" sz="1800" dirty="0"/>
              <a:t>We have 87,167 rows with 13 features</a:t>
            </a:r>
          </a:p>
          <a:p>
            <a:r>
              <a:rPr lang="en-IN" sz="1800" dirty="0" err="1"/>
              <a:t>df</a:t>
            </a:r>
            <a:r>
              <a:rPr lang="en" sz="1800" dirty="0"/>
              <a:t>.info(), gives the information type of the dataset like the column type and how many non null values are present in the column</a:t>
            </a:r>
            <a:endParaRPr lang="en-US" sz="1800" dirty="0"/>
          </a:p>
        </p:txBody>
      </p:sp>
      <p:pic>
        <p:nvPicPr>
          <p:cNvPr id="5" name="Content Placeholder 4">
            <a:extLst>
              <a:ext uri="{FF2B5EF4-FFF2-40B4-BE49-F238E27FC236}">
                <a16:creationId xmlns:a16="http://schemas.microsoft.com/office/drawing/2014/main" id="{09730423-A04B-A460-60A5-3F8F9E45BA43}"/>
              </a:ext>
            </a:extLst>
          </p:cNvPr>
          <p:cNvPicPr>
            <a:picLocks noChangeAspect="1"/>
          </p:cNvPicPr>
          <p:nvPr/>
        </p:nvPicPr>
        <p:blipFill>
          <a:blip r:embed="rId4"/>
          <a:stretch>
            <a:fillRect/>
          </a:stretch>
        </p:blipFill>
        <p:spPr>
          <a:xfrm>
            <a:off x="4680206" y="1426922"/>
            <a:ext cx="6903720" cy="4004156"/>
          </a:xfrm>
          <a:prstGeom prst="rect">
            <a:avLst/>
          </a:prstGeom>
        </p:spPr>
      </p:pic>
      <p:pic>
        <p:nvPicPr>
          <p:cNvPr id="3" name="Recorded Sound">
            <a:hlinkClick r:id="" action="ppaction://media"/>
            <a:extLst>
              <a:ext uri="{FF2B5EF4-FFF2-40B4-BE49-F238E27FC236}">
                <a16:creationId xmlns:a16="http://schemas.microsoft.com/office/drawing/2014/main" id="{490087C2-981B-C8D6-7450-7987195B5A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11117" y="626580"/>
            <a:ext cx="406400" cy="406400"/>
          </a:xfrm>
          <a:prstGeom prst="rect">
            <a:avLst/>
          </a:prstGeom>
        </p:spPr>
      </p:pic>
    </p:spTree>
    <p:extLst>
      <p:ext uri="{BB962C8B-B14F-4D97-AF65-F5344CB8AC3E}">
        <p14:creationId xmlns:p14="http://schemas.microsoft.com/office/powerpoint/2010/main" val="2279351339"/>
      </p:ext>
    </p:extLst>
  </p:cSld>
  <p:clrMapOvr>
    <a:masterClrMapping/>
  </p:clrMapOvr>
  <mc:AlternateContent xmlns:mc="http://schemas.openxmlformats.org/markup-compatibility/2006">
    <mc:Choice xmlns:p14="http://schemas.microsoft.com/office/powerpoint/2010/main" Requires="p14">
      <p:transition spd="slow" p14:dur="2000" advTm="16658"/>
    </mc:Choice>
    <mc:Fallback>
      <p:transition spd="slow" advTm="166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65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838200" y="365126"/>
            <a:ext cx="10515600" cy="655292"/>
          </a:xfrm>
        </p:spPr>
        <p:txBody>
          <a:bodyPr>
            <a:normAutofit fontScale="90000"/>
          </a:bodyPr>
          <a:lstStyle/>
          <a:p>
            <a:r>
              <a:rPr lang="en-US" dirty="0"/>
              <a:t>Exploratory Data Analysis</a:t>
            </a:r>
            <a:endParaRPr lang="en-IN" dirty="0"/>
          </a:p>
        </p:txBody>
      </p:sp>
      <p:sp>
        <p:nvSpPr>
          <p:cNvPr id="3" name="Content Placeholder 2">
            <a:extLst>
              <a:ext uri="{FF2B5EF4-FFF2-40B4-BE49-F238E27FC236}">
                <a16:creationId xmlns:a16="http://schemas.microsoft.com/office/drawing/2014/main" id="{9D14E32B-A1CD-EC5F-65AD-5A82F2F7BB82}"/>
              </a:ext>
            </a:extLst>
          </p:cNvPr>
          <p:cNvSpPr>
            <a:spLocks noGrp="1"/>
          </p:cNvSpPr>
          <p:nvPr>
            <p:ph idx="1"/>
          </p:nvPr>
        </p:nvSpPr>
        <p:spPr>
          <a:xfrm>
            <a:off x="838200" y="1126434"/>
            <a:ext cx="10515600" cy="5366439"/>
          </a:xfrm>
        </p:spPr>
        <p:txBody>
          <a:bodyPr>
            <a:normAutofit/>
          </a:bodyPr>
          <a:lstStyle/>
          <a:p>
            <a:pPr marL="0" indent="0">
              <a:buNone/>
            </a:pPr>
            <a:r>
              <a:rPr lang="en-US" sz="1800" dirty="0"/>
              <a:t>During the exploratory data analysis on the Porter dataset using AWS </a:t>
            </a:r>
            <a:r>
              <a:rPr lang="en-US" sz="1800" dirty="0" err="1"/>
              <a:t>SageMaker</a:t>
            </a:r>
            <a:r>
              <a:rPr lang="en-US" sz="1800" dirty="0"/>
              <a:t> Notebook instances, several functions were developed to understand the data. Here's a summary of the functions:</a:t>
            </a:r>
          </a:p>
          <a:p>
            <a:pPr marL="0" indent="0">
              <a:buNone/>
            </a:pPr>
            <a:endParaRPr lang="en-US" sz="1800" dirty="0"/>
          </a:p>
          <a:p>
            <a:r>
              <a:rPr lang="en-US" sz="1800" dirty="0" err="1"/>
              <a:t>check_missing_values</a:t>
            </a:r>
            <a:r>
              <a:rPr lang="en-US" sz="1800" dirty="0"/>
              <a:t>: This function determines the presence or absence of missing values (null values) in the dataset. It produces a binary output indicating if null values are present. If there are missing values, the function also displays the proportion of missing values in each column.</a:t>
            </a:r>
          </a:p>
          <a:p>
            <a:r>
              <a:rPr lang="en-US" sz="1800" dirty="0" err="1"/>
              <a:t>check_duplicates</a:t>
            </a:r>
            <a:r>
              <a:rPr lang="en-US" sz="1800" dirty="0"/>
              <a:t>: The purpose of this function is to identify rows in the dataset that are completely identical or duplicated. It provides a </a:t>
            </a:r>
            <a:r>
              <a:rPr lang="en-US" sz="1800" dirty="0" err="1"/>
              <a:t>boolean</a:t>
            </a:r>
            <a:r>
              <a:rPr lang="en-US" sz="1800" dirty="0"/>
              <a:t> output indicating if identical rows exist in the dataset. Additionally, if there are duplicated rows, the function displays the count of such duplicated rows.</a:t>
            </a:r>
          </a:p>
          <a:p>
            <a:r>
              <a:rPr lang="en-US" sz="1800" dirty="0" err="1"/>
              <a:t>get_statistics</a:t>
            </a:r>
            <a:r>
              <a:rPr lang="en-US" sz="1800" dirty="0"/>
              <a:t>: This function computes summary statistics for the numerical columns of the dataset. The statistics include measures such as mean, median, mode, standard deviation, minimum and maximum values, and quartiles. The output of this function is a </a:t>
            </a:r>
            <a:r>
              <a:rPr lang="en-US" sz="1800" dirty="0" err="1"/>
              <a:t>dataframe</a:t>
            </a:r>
            <a:r>
              <a:rPr lang="en-US" sz="1800" dirty="0"/>
              <a:t> containing the calculated statistics.</a:t>
            </a:r>
          </a:p>
          <a:p>
            <a:r>
              <a:rPr lang="en-US" sz="1800" dirty="0" err="1"/>
              <a:t>get_histogram</a:t>
            </a:r>
            <a:r>
              <a:rPr lang="en-US" sz="1800" dirty="0"/>
              <a:t>: This function utilizes the quantitative variables in the dataset to create histograms. It utilizes the matplotlib library to generate the histograms, which provide visual representations of the distribution of the data.</a:t>
            </a:r>
          </a:p>
          <a:p>
            <a:r>
              <a:rPr lang="en-US" sz="1800" dirty="0"/>
              <a:t>One-hot encoding:- We have also converted the categorical columns to numerical cols for better results.</a:t>
            </a:r>
            <a:endParaRPr lang="en-IN" sz="1800" dirty="0"/>
          </a:p>
        </p:txBody>
      </p:sp>
      <p:pic>
        <p:nvPicPr>
          <p:cNvPr id="4" name="Recorded Sound">
            <a:hlinkClick r:id="" action="ppaction://media"/>
            <a:extLst>
              <a:ext uri="{FF2B5EF4-FFF2-40B4-BE49-F238E27FC236}">
                <a16:creationId xmlns:a16="http://schemas.microsoft.com/office/drawing/2014/main" id="{F6BBFD6F-94BA-1626-7C32-2E1C167C9D1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87162" y="489572"/>
            <a:ext cx="406400" cy="406400"/>
          </a:xfrm>
          <a:prstGeom prst="rect">
            <a:avLst/>
          </a:prstGeom>
        </p:spPr>
      </p:pic>
    </p:spTree>
    <p:extLst>
      <p:ext uri="{BB962C8B-B14F-4D97-AF65-F5344CB8AC3E}">
        <p14:creationId xmlns:p14="http://schemas.microsoft.com/office/powerpoint/2010/main" val="3573988670"/>
      </p:ext>
    </p:extLst>
  </p:cSld>
  <p:clrMapOvr>
    <a:masterClrMapping/>
  </p:clrMapOvr>
  <mc:AlternateContent xmlns:mc="http://schemas.openxmlformats.org/markup-compatibility/2006">
    <mc:Choice xmlns:p14="http://schemas.microsoft.com/office/powerpoint/2010/main" Requires="p14">
      <p:transition spd="slow" p14:dur="2000" advTm="26063"/>
    </mc:Choice>
    <mc:Fallback>
      <p:transition spd="slow" advTm="260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0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838200" y="365126"/>
            <a:ext cx="10515600" cy="655292"/>
          </a:xfrm>
        </p:spPr>
        <p:txBody>
          <a:bodyPr>
            <a:normAutofit fontScale="90000"/>
          </a:bodyPr>
          <a:lstStyle/>
          <a:p>
            <a:r>
              <a:rPr lang="en-US" dirty="0"/>
              <a:t>Exploratory Data Analysis</a:t>
            </a:r>
            <a:endParaRPr lang="en-IN" dirty="0"/>
          </a:p>
        </p:txBody>
      </p:sp>
      <p:pic>
        <p:nvPicPr>
          <p:cNvPr id="5" name="Content Placeholder 4" descr="A screenshot of a computer program&#10;&#10;Description automatically generated with low confidence">
            <a:extLst>
              <a:ext uri="{FF2B5EF4-FFF2-40B4-BE49-F238E27FC236}">
                <a16:creationId xmlns:a16="http://schemas.microsoft.com/office/drawing/2014/main" id="{63B03DC0-0B75-2365-DCB2-81E30DFE012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92100" y="1152810"/>
            <a:ext cx="10515600" cy="2276189"/>
          </a:xfrm>
        </p:spPr>
      </p:pic>
      <p:pic>
        <p:nvPicPr>
          <p:cNvPr id="7" name="Picture 6" descr="A screenshot of a computer&#10;&#10;Description automatically generated with low confidence">
            <a:extLst>
              <a:ext uri="{FF2B5EF4-FFF2-40B4-BE49-F238E27FC236}">
                <a16:creationId xmlns:a16="http://schemas.microsoft.com/office/drawing/2014/main" id="{BE2636CC-9124-CCA1-6E0E-F86357B22B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8112" y="3428999"/>
            <a:ext cx="11915775" cy="2006601"/>
          </a:xfrm>
          <a:prstGeom prst="rect">
            <a:avLst/>
          </a:prstGeom>
        </p:spPr>
      </p:pic>
      <p:pic>
        <p:nvPicPr>
          <p:cNvPr id="3" name="Recorded Sound">
            <a:hlinkClick r:id="" action="ppaction://media"/>
            <a:extLst>
              <a:ext uri="{FF2B5EF4-FFF2-40B4-BE49-F238E27FC236}">
                <a16:creationId xmlns:a16="http://schemas.microsoft.com/office/drawing/2014/main" id="{B7B40058-F190-E45C-FA9F-9F6346E5B4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26114" y="631270"/>
            <a:ext cx="406400" cy="406400"/>
          </a:xfrm>
          <a:prstGeom prst="rect">
            <a:avLst/>
          </a:prstGeom>
        </p:spPr>
      </p:pic>
    </p:spTree>
    <p:extLst>
      <p:ext uri="{BB962C8B-B14F-4D97-AF65-F5344CB8AC3E}">
        <p14:creationId xmlns:p14="http://schemas.microsoft.com/office/powerpoint/2010/main" val="2381862728"/>
      </p:ext>
    </p:extLst>
  </p:cSld>
  <p:clrMapOvr>
    <a:masterClrMapping/>
  </p:clrMapOvr>
  <mc:AlternateContent xmlns:mc="http://schemas.openxmlformats.org/markup-compatibility/2006">
    <mc:Choice xmlns:p14="http://schemas.microsoft.com/office/powerpoint/2010/main" Requires="p14">
      <p:transition spd="slow" p14:dur="2000" advTm="20977"/>
    </mc:Choice>
    <mc:Fallback>
      <p:transition spd="slow" advTm="20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9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FF037-1EE6-DCB3-924E-18E75BA4CF2E}"/>
              </a:ext>
            </a:extLst>
          </p:cNvPr>
          <p:cNvSpPr>
            <a:spLocks noGrp="1"/>
          </p:cNvSpPr>
          <p:nvPr>
            <p:ph type="title"/>
          </p:nvPr>
        </p:nvSpPr>
        <p:spPr>
          <a:xfrm>
            <a:off x="838200" y="365126"/>
            <a:ext cx="10515600" cy="655292"/>
          </a:xfrm>
        </p:spPr>
        <p:txBody>
          <a:bodyPr>
            <a:normAutofit fontScale="90000"/>
          </a:bodyPr>
          <a:lstStyle/>
          <a:p>
            <a:r>
              <a:rPr lang="en-US" dirty="0"/>
              <a:t>Visualizations</a:t>
            </a:r>
            <a:endParaRPr lang="en-IN" dirty="0"/>
          </a:p>
        </p:txBody>
      </p:sp>
      <p:sp>
        <p:nvSpPr>
          <p:cNvPr id="7" name="Content Placeholder 6">
            <a:extLst>
              <a:ext uri="{FF2B5EF4-FFF2-40B4-BE49-F238E27FC236}">
                <a16:creationId xmlns:a16="http://schemas.microsoft.com/office/drawing/2014/main" id="{7B1DA261-831A-C00E-D63C-4D2C97869389}"/>
              </a:ext>
            </a:extLst>
          </p:cNvPr>
          <p:cNvSpPr>
            <a:spLocks noGrp="1"/>
          </p:cNvSpPr>
          <p:nvPr>
            <p:ph idx="1"/>
          </p:nvPr>
        </p:nvSpPr>
        <p:spPr>
          <a:xfrm>
            <a:off x="838200" y="1020418"/>
            <a:ext cx="10515600" cy="5156545"/>
          </a:xfrm>
        </p:spPr>
        <p:txBody>
          <a:bodyPr>
            <a:normAutofit/>
          </a:bodyPr>
          <a:lstStyle/>
          <a:p>
            <a:r>
              <a:rPr lang="en-US" sz="1800" dirty="0"/>
              <a:t>This graph shows us the top 20 Store Primary Categories</a:t>
            </a:r>
          </a:p>
          <a:p>
            <a:pPr marL="0" indent="0">
              <a:buNone/>
            </a:pPr>
            <a:endParaRPr lang="en-US" sz="1800" dirty="0"/>
          </a:p>
          <a:p>
            <a:pPr marL="0" indent="0">
              <a:buNone/>
            </a:pPr>
            <a:endParaRPr lang="en-US" sz="1800" dirty="0"/>
          </a:p>
        </p:txBody>
      </p:sp>
      <p:pic>
        <p:nvPicPr>
          <p:cNvPr id="11" name="Picture 10">
            <a:extLst>
              <a:ext uri="{FF2B5EF4-FFF2-40B4-BE49-F238E27FC236}">
                <a16:creationId xmlns:a16="http://schemas.microsoft.com/office/drawing/2014/main" id="{3657636B-E67D-FCD8-64AE-012D78A27829}"/>
              </a:ext>
            </a:extLst>
          </p:cNvPr>
          <p:cNvPicPr>
            <a:picLocks noChangeAspect="1"/>
          </p:cNvPicPr>
          <p:nvPr/>
        </p:nvPicPr>
        <p:blipFill>
          <a:blip r:embed="rId4"/>
          <a:stretch>
            <a:fillRect/>
          </a:stretch>
        </p:blipFill>
        <p:spPr>
          <a:xfrm>
            <a:off x="1046920" y="1554369"/>
            <a:ext cx="10515599" cy="4741864"/>
          </a:xfrm>
          <a:prstGeom prst="rect">
            <a:avLst/>
          </a:prstGeom>
        </p:spPr>
      </p:pic>
      <p:pic>
        <p:nvPicPr>
          <p:cNvPr id="3" name="Recorded Sound">
            <a:hlinkClick r:id="" action="ppaction://media"/>
            <a:extLst>
              <a:ext uri="{FF2B5EF4-FFF2-40B4-BE49-F238E27FC236}">
                <a16:creationId xmlns:a16="http://schemas.microsoft.com/office/drawing/2014/main" id="{8F2299C0-C743-BBBB-81DD-A9FEFE3BE0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30295" y="440261"/>
            <a:ext cx="406400" cy="406400"/>
          </a:xfrm>
          <a:prstGeom prst="rect">
            <a:avLst/>
          </a:prstGeom>
        </p:spPr>
      </p:pic>
    </p:spTree>
    <p:extLst>
      <p:ext uri="{BB962C8B-B14F-4D97-AF65-F5344CB8AC3E}">
        <p14:creationId xmlns:p14="http://schemas.microsoft.com/office/powerpoint/2010/main" val="2071139774"/>
      </p:ext>
    </p:extLst>
  </p:cSld>
  <p:clrMapOvr>
    <a:masterClrMapping/>
  </p:clrMapOvr>
  <mc:AlternateContent xmlns:mc="http://schemas.openxmlformats.org/markup-compatibility/2006">
    <mc:Choice xmlns:p14="http://schemas.microsoft.com/office/powerpoint/2010/main" Requires="p14">
      <p:transition spd="slow" p14:dur="2000" advTm="10528"/>
    </mc:Choice>
    <mc:Fallback>
      <p:transition spd="slow" advTm="10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221</TotalTime>
  <Words>2092</Words>
  <Application>Microsoft Office PowerPoint</Application>
  <PresentationFormat>Widescreen</PresentationFormat>
  <Paragraphs>90</Paragraphs>
  <Slides>20</Slides>
  <Notes>0</Notes>
  <HiddenSlides>0</HiddenSlides>
  <MMClips>19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Times New Roman</vt:lpstr>
      <vt:lpstr>Office Theme</vt:lpstr>
      <vt:lpstr>BIG DATA ANALYTICS FOR COMPETITIVE ADVANTAGE</vt:lpstr>
      <vt:lpstr>Group 5 Team Members:-</vt:lpstr>
      <vt:lpstr>Problem Statement</vt:lpstr>
      <vt:lpstr>Attributes Explained</vt:lpstr>
      <vt:lpstr>Data Understanding</vt:lpstr>
      <vt:lpstr>Exploratory Data Analysis</vt:lpstr>
      <vt:lpstr>Exploratory Data Analysis</vt:lpstr>
      <vt:lpstr>Exploratory Data Analysis</vt:lpstr>
      <vt:lpstr>Visualizations</vt:lpstr>
      <vt:lpstr>Visualizations</vt:lpstr>
      <vt:lpstr>Visualizations</vt:lpstr>
      <vt:lpstr>Dashboard</vt:lpstr>
      <vt:lpstr>Data Preparation</vt:lpstr>
      <vt:lpstr>Machine Learning &amp; AWS </vt:lpstr>
      <vt:lpstr>Evaluation &amp; Optimization</vt:lpstr>
      <vt:lpstr>Results</vt:lpstr>
      <vt:lpstr>Results</vt:lpstr>
      <vt:lpstr>Conclusion </vt:lpstr>
      <vt:lpstr>Future Work</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ANALYTICS FOR COMPETITIVE ADVANTAGE</dc:title>
  <dc:creator>Revanth Kumar Galla</dc:creator>
  <cp:lastModifiedBy>Chetan Subhash Chunduru</cp:lastModifiedBy>
  <cp:revision>3</cp:revision>
  <dcterms:created xsi:type="dcterms:W3CDTF">2023-05-04T23:59:08Z</dcterms:created>
  <dcterms:modified xsi:type="dcterms:W3CDTF">2023-05-05T03:41:50Z</dcterms:modified>
</cp:coreProperties>
</file>

<file path=docProps/thumbnail.jpeg>
</file>